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3" r:id="rId3"/>
    <p:sldId id="292" r:id="rId4"/>
    <p:sldId id="294" r:id="rId5"/>
    <p:sldId id="295" r:id="rId6"/>
    <p:sldId id="300" r:id="rId7"/>
    <p:sldId id="296" r:id="rId8"/>
    <p:sldId id="301" r:id="rId9"/>
    <p:sldId id="297" r:id="rId10"/>
    <p:sldId id="298" r:id="rId11"/>
    <p:sldId id="299" r:id="rId12"/>
    <p:sldId id="302" r:id="rId13"/>
    <p:sldId id="303" r:id="rId14"/>
    <p:sldId id="304" r:id="rId15"/>
    <p:sldId id="305" r:id="rId16"/>
    <p:sldId id="29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1266" autoAdjust="0"/>
  </p:normalViewPr>
  <p:slideViewPr>
    <p:cSldViewPr>
      <p:cViewPr varScale="1">
        <p:scale>
          <a:sx n="106" d="100"/>
          <a:sy n="106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/>
          <a:p>
            <a:pPr hangingPunct="0">
              <a:defRPr sz="1400"/>
            </a:pPr>
            <a:endParaRPr lang="ru-RU" sz="1200"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81795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/>
          <a:p>
            <a:pPr algn="r" hangingPunct="0">
              <a:defRPr sz="1400"/>
            </a:pPr>
            <a:endParaRPr lang="ru-RU" sz="1200"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/>
          <a:p>
            <a:pPr hangingPunct="0">
              <a:defRPr sz="1400"/>
            </a:pPr>
            <a:endParaRPr lang="ru-RU" sz="1200">
              <a:latin typeface="Arial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81795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/>
          <a:p>
            <a:pPr algn="r" hangingPunct="0">
              <a:defRPr sz="1400"/>
            </a:pPr>
            <a:fld id="{1BAA574C-6924-4D5E-88AA-5AA4D963702E}" type="slidenum">
              <a:rPr/>
              <a:pPr algn="r" hangingPunct="0">
                <a:defRPr sz="1400"/>
              </a:pPr>
              <a:t>‹#›</a:t>
            </a:fld>
            <a:endParaRPr lang="ru-RU" sz="1200">
              <a:latin typeface="Arial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8993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3112" cy="400843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6BE54DD8-1A72-4B3E-887A-27F7AC45F2DA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7439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0637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8054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3142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26988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5809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9404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1724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096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6719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1814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0449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4306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0065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0764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351287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2146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5C14FAD-CD42-401C-9DC0-1454572C0513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EDFFCE9A-1430-431A-B92B-CE64151EBC43}" type="slidenum">
              <a:rPr lang="ru-RU" smtClean="0"/>
              <a:pPr lvl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910AFA8-AA10-4296-B955-00287D3BBA61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6BB91D-85D5-468F-A408-BFDAB59B3CAB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69BA32C-9D01-4A88-8D0A-3F8E8190F4CC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9C06D62-B692-4E8B-B482-524E84B754BF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52C6212-DF7E-421C-9237-C9BAE498737A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83CEF38-BC72-4C68-82D8-E4A92FF5E616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0BC2FCB-C500-44E6-9514-EA1443F5D3EA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B14F62-0614-41ED-82A2-3AC49CD718BD}" type="slidenum">
              <a:rPr lang="ru-RU" smtClean="0"/>
              <a:pPr lvl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43BA6CB-577F-49DB-ADB8-BAB89170B1AF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88383C7-0D3C-4A8F-B868-F57355653D87}" type="slidenum">
              <a:rPr lang="ru-RU" smtClean="0"/>
              <a:pPr lvl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BCC505B-AC2C-4420-8797-5ED86CC526A3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9E9362-C51B-4E5B-9D82-AD8EAC44015C}" type="slidenum">
              <a:rPr lang="ru-RU" smtClean="0"/>
              <a:pPr lvl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B824171-4DC2-48B3-80D3-BBA6BA7B9343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9D2B2D4-42AC-4493-8FBC-1BB2BF79DAD1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1317AA18-2255-4433-8AFD-10491FAE3A0F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8C14A57-5D5E-4E3F-88D1-4E96D3003023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7BAD253-2DA9-44D5-80CA-3BB9FC097C06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F9755AF-052B-40ED-8D5C-EB61D5F7E5CE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4B839F5A-0A6D-41AA-B6AB-8D7092584923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67D378-50DD-4612-AEEF-3D1878DF8EC8}" type="slidenum">
              <a:rPr lang="ru-RU" smtClean="0"/>
              <a:pPr lvl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lvl="0"/>
            <a:fld id="{51A40EEF-851F-4F84-A69C-75EA894E69F3}" type="datetime1">
              <a:rPr lang="ru-RU" smtClean="0"/>
              <a:pPr lvl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lvl="0"/>
            <a:fld id="{E6A55B28-3875-42BE-85B0-14D3AFB168A4}" type="slidenum">
              <a:rPr lang="ru-RU" smtClean="0"/>
              <a:pPr lvl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5.pn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5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" y="1825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9194B0D-C71E-48B8-9A44-CD2DE9FD36F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0951" y="221184"/>
            <a:ext cx="11687045" cy="64156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99846" y="2206986"/>
            <a:ext cx="10172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Комиссия по делам несовершеннолетних и защите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их прав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Администрации города Пскова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7637" y="3535121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Комиссии – Заместитель Главы Администрации города Пскова</a:t>
            </a:r>
          </a:p>
          <a:p>
            <a:pPr algn="ctr"/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Олегович </a:t>
            </a:r>
            <a:r>
              <a:rPr lang="ru-RU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Несмашный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6003" y="0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50446" y="476672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381" y="620689"/>
            <a:ext cx="11699238" cy="60628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2E21DC4-856B-45CE-9B64-2D85CF0C77A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030" y="797179"/>
            <a:ext cx="2664183" cy="2316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7FAD181-FF90-4E7D-97D6-9F81BDE7AD2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59653" y="829669"/>
            <a:ext cx="2761727" cy="2334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AE6FD9E-8CB7-4554-A4B4-FA558AB832A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42014" y="730117"/>
            <a:ext cx="3206774" cy="2450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4B4550C-E265-45BF-96A2-4DA10AEF1F0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0450" y="3667329"/>
            <a:ext cx="2725148" cy="2523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4AB433E-3ADA-4C46-831F-6ADF7DB2153F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17966" y="3816695"/>
            <a:ext cx="3176291" cy="22252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C3FC4AF-F42E-4B90-B3D9-BD089BB11EB2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802214" y="3630218"/>
            <a:ext cx="2969009" cy="2688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5BBF458D-2B61-4F35-8E1C-966E8CD370EF}"/>
              </a:ext>
            </a:extLst>
          </p:cNvPr>
          <p:cNvSpPr/>
          <p:nvPr/>
        </p:nvSpPr>
        <p:spPr>
          <a:xfrm>
            <a:off x="674800" y="3011940"/>
            <a:ext cx="2626416" cy="556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МБУК «Дом офицеров»  </a:t>
            </a:r>
            <a:endParaRPr lang="ru-RU" sz="1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1250EA91-1C61-40FC-A2E6-FA22771E87BF}"/>
              </a:ext>
            </a:extLst>
          </p:cNvPr>
          <p:cNvSpPr/>
          <p:nvPr/>
        </p:nvSpPr>
        <p:spPr>
          <a:xfrm>
            <a:off x="4214053" y="3041181"/>
            <a:ext cx="2769278" cy="7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Молодёжный Центр города Пскова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96E8FE58-F17A-43CB-BAAF-19CCC82D630A}"/>
              </a:ext>
            </a:extLst>
          </p:cNvPr>
          <p:cNvSpPr/>
          <p:nvPr/>
        </p:nvSpPr>
        <p:spPr>
          <a:xfrm>
            <a:off x="7330542" y="2938057"/>
            <a:ext cx="4147124" cy="8643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/>
              </a:rPr>
              <a:t>МАУК «Централизованная библиотечная система» г. Пскова</a:t>
            </a:r>
            <a:endParaRPr lang="ru-RU" sz="1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E7ED9C18-A0FD-4F66-9D58-200A3EF6E5AF}"/>
              </a:ext>
            </a:extLst>
          </p:cNvPr>
          <p:cNvSpPr/>
          <p:nvPr/>
        </p:nvSpPr>
        <p:spPr>
          <a:xfrm>
            <a:off x="1492215" y="5995895"/>
            <a:ext cx="557395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/>
                <a:cs typeface="Times New Roman" pitchFamily="18"/>
              </a:rPr>
              <a:t>Отделение ГКУ ПО «ОЦЗН» по городу Пскову и Псковскому району </a:t>
            </a:r>
            <a:endParaRPr lang="ru-RU" sz="1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4F444927-D0F0-477F-9E9E-AD828C7F993F}"/>
              </a:ext>
            </a:extLst>
          </p:cNvPr>
          <p:cNvSpPr/>
          <p:nvPr/>
        </p:nvSpPr>
        <p:spPr>
          <a:xfrm>
            <a:off x="7853979" y="6233280"/>
            <a:ext cx="2807524" cy="48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МБУ «Планетарий»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2E719EFF-966B-4843-B34F-1D4CE3569762}"/>
              </a:ext>
            </a:extLst>
          </p:cNvPr>
          <p:cNvSpPr/>
          <p:nvPr/>
        </p:nvSpPr>
        <p:spPr>
          <a:xfrm>
            <a:off x="7464152" y="53670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54B986D-3B2C-477E-90CF-FE2BA4CE5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10722" y="6475023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10</a:t>
            </a:fld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991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1384" y="2636915"/>
            <a:ext cx="11089232" cy="4046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61624" y="1312855"/>
            <a:ext cx="80932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«Профилактический подростковый театр «Другой подход» при поддержке Администрации города Пскова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53963" y="1125729"/>
            <a:ext cx="2950720" cy="1341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1BDA9F-CB39-405D-ACBB-EB49E597210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1423" y="2931898"/>
            <a:ext cx="4683009" cy="2997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AF5E1BC-14DE-483F-AD1A-A8E9604CCFB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75179" y="2884377"/>
            <a:ext cx="5305398" cy="30448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7E65EF3-CBAF-449C-8009-D915135ED93D}"/>
              </a:ext>
            </a:extLst>
          </p:cNvPr>
          <p:cNvSpPr/>
          <p:nvPr/>
        </p:nvSpPr>
        <p:spPr>
          <a:xfrm>
            <a:off x="7392144" y="174495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эффективных практик</a:t>
            </a:r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9E85478-F65B-4766-8EEF-9AE131B48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9922" y="6479584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11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341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3" y="0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381" y="995660"/>
            <a:ext cx="11699238" cy="5668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-24416" y="408864"/>
            <a:ext cx="7367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Благотворительные  акции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69299" y="270554"/>
            <a:ext cx="2950720" cy="1341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E7279B9-6B3E-4041-9E55-BC3E6174F3C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3181" y="1841135"/>
            <a:ext cx="2810500" cy="3277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AD21E04-DB3B-46A0-A73A-E90EBE9A96E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67088" y="1093798"/>
            <a:ext cx="2991192" cy="3002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F4E3C78-82DD-4FDD-867D-CCD34F5BF57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94328" y="1286376"/>
            <a:ext cx="2810500" cy="36518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DB2E561-CBE3-40F6-A4C1-F23A27185E76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08577" y="4226817"/>
            <a:ext cx="3499407" cy="2334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259330C-D992-4EE9-9B59-B39B3815E94F}"/>
              </a:ext>
            </a:extLst>
          </p:cNvPr>
          <p:cNvSpPr/>
          <p:nvPr/>
        </p:nvSpPr>
        <p:spPr>
          <a:xfrm>
            <a:off x="1114009" y="1195128"/>
            <a:ext cx="2736304" cy="562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«Дарю тепло»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F60DFA14-44D9-4CCE-9D85-50E277223109}"/>
              </a:ext>
            </a:extLst>
          </p:cNvPr>
          <p:cNvSpPr/>
          <p:nvPr/>
        </p:nvSpPr>
        <p:spPr>
          <a:xfrm>
            <a:off x="8759406" y="5106270"/>
            <a:ext cx="266429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«Твори добро»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71C4CC9-185F-48BE-9C67-47956544943C}"/>
              </a:ext>
            </a:extLst>
          </p:cNvPr>
          <p:cNvSpPr/>
          <p:nvPr/>
        </p:nvSpPr>
        <p:spPr>
          <a:xfrm>
            <a:off x="1311292" y="5556705"/>
            <a:ext cx="3283584" cy="927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«Помоги пойти учиться»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D31FBDD8-B9F8-4EDA-9B7E-682416D2C078}"/>
              </a:ext>
            </a:extLst>
          </p:cNvPr>
          <p:cNvSpPr/>
          <p:nvPr/>
        </p:nvSpPr>
        <p:spPr>
          <a:xfrm>
            <a:off x="7378461" y="171883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эффективных практик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865CE95-1D3A-4AE5-8364-2E30C611A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98370" y="6457261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12</a:t>
            </a:fld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600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381" y="995660"/>
            <a:ext cx="11699238" cy="5668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-24416" y="408864"/>
            <a:ext cx="73677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Городской лагерь труда и отдыха «Юный спецназовец» на базе МБОУ «Вечерняя (сменная) общеобразовательная  школа № 1»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69299" y="270554"/>
            <a:ext cx="2950720" cy="1341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01EEF53-D8CB-40DF-A068-37EE063FD24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93744" y="1155322"/>
            <a:ext cx="6195866" cy="2785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8E0FA26-42CC-4614-98DD-C1D496C7FF8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88462" y="4018248"/>
            <a:ext cx="5054238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B174711-B31A-4804-8544-2F02BFAABC8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9416" y="1556792"/>
            <a:ext cx="2731137" cy="44340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FBCD755-BC9E-4085-A781-DD1FF10492D3}"/>
              </a:ext>
            </a:extLst>
          </p:cNvPr>
          <p:cNvSpPr/>
          <p:nvPr/>
        </p:nvSpPr>
        <p:spPr>
          <a:xfrm>
            <a:off x="7343301" y="161682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эффективных практик</a:t>
            </a:r>
            <a:endParaRPr lang="ru-RU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xmlns="" id="{C42F9017-B546-4AB0-A30F-6F003F532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98370" y="6479584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13</a:t>
            </a:fld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467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836712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1423" y="2636914"/>
            <a:ext cx="10153129" cy="4027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-52460" y="1685831"/>
            <a:ext cx="7367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лагерь «Радуга»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88153" y="1505523"/>
            <a:ext cx="2950720" cy="1341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14E84F8-96C7-47DB-A897-7E22E76F28E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34208" y="3019440"/>
            <a:ext cx="4499238" cy="2999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C86C148-06E8-46A4-87BD-724809977FFD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96762" y="2924944"/>
            <a:ext cx="3962743" cy="31884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40FBF9D-13D1-4F59-BFE3-0E1D09A72296}"/>
              </a:ext>
            </a:extLst>
          </p:cNvPr>
          <p:cNvSpPr/>
          <p:nvPr/>
        </p:nvSpPr>
        <p:spPr>
          <a:xfrm>
            <a:off x="7326367" y="310989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эффективных практик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AF1CED5-B065-468F-81D7-B30FCBE16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14</a:t>
            </a:fld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4841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6888088" y="86796"/>
            <a:ext cx="56166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делам несовершеннолетних и защите их прав 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Пскова</a:t>
            </a:r>
            <a:endParaRPr lang="ru-RU" sz="14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8398" y="2681304"/>
            <a:ext cx="11161240" cy="4006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-33623" y="1466438"/>
            <a:ext cx="77531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межведомственного взаимодействия органов и учреждений системы профилактики безнадзорности и правонарушений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4983" y="1237528"/>
            <a:ext cx="2950720" cy="13412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E83EF18-2C04-468E-ADF6-5D3426AB1F8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0783" y="4165638"/>
            <a:ext cx="337486" cy="526952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D456BE8B-8890-49CA-8009-EA2C9DA6FFCA}"/>
              </a:ext>
            </a:extLst>
          </p:cNvPr>
          <p:cNvSpPr/>
          <p:nvPr/>
        </p:nvSpPr>
        <p:spPr>
          <a:xfrm>
            <a:off x="767408" y="2632626"/>
            <a:ext cx="3269441" cy="1176079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EBE307E5-C78A-4FEA-86B6-86A256EC85B7}"/>
              </a:ext>
            </a:extLst>
          </p:cNvPr>
          <p:cNvSpPr/>
          <p:nvPr/>
        </p:nvSpPr>
        <p:spPr>
          <a:xfrm>
            <a:off x="767408" y="3526472"/>
            <a:ext cx="4557046" cy="1462520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DB27F4E-C95A-45C0-9765-F03BD03181B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2960" y="5703033"/>
            <a:ext cx="335309" cy="524301"/>
          </a:xfrm>
          <a:prstGeom prst="rect">
            <a:avLst/>
          </a:prstGeom>
        </p:spPr>
      </p:pic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CDF15E35-4E54-4D4B-B1E8-039B59222E6C}"/>
              </a:ext>
            </a:extLst>
          </p:cNvPr>
          <p:cNvSpPr/>
          <p:nvPr/>
        </p:nvSpPr>
        <p:spPr>
          <a:xfrm>
            <a:off x="4472564" y="3488266"/>
            <a:ext cx="3999700" cy="1839579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Объект 3">
            <a:extLst>
              <a:ext uri="{FF2B5EF4-FFF2-40B4-BE49-F238E27FC236}">
                <a16:creationId xmlns:a16="http://schemas.microsoft.com/office/drawing/2014/main" xmlns="" id="{12F06E2C-98C0-40F4-978A-405E40BC6562}"/>
              </a:ext>
            </a:extLst>
          </p:cNvPr>
          <p:cNvSpPr txBox="1">
            <a:spLocks/>
          </p:cNvSpPr>
          <p:nvPr/>
        </p:nvSpPr>
        <p:spPr>
          <a:xfrm>
            <a:off x="1736717" y="2795278"/>
            <a:ext cx="8568952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12 месяцев 2023 года на территории г. Пскова совершено 27 преступлений (АППГ – 42 – снижение на 11, 9 %).</a:t>
            </a:r>
          </a:p>
          <a:p>
            <a:pPr marL="0" indent="0">
              <a:buFont typeface="Arial" pitchFamily="34" charset="0"/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itchFamily="34" charset="0"/>
              <a:buNone/>
            </a:pPr>
            <a:r>
              <a:rPr lang="ru-RU" sz="2000" b="1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учетом данных показателей планируется: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целью совершенствования форм и методов патриотического воспитания  с подростками укрепить взаимодействие с МБУДО «Военно-патриотический Центр «Патриот»».</a:t>
            </a:r>
          </a:p>
          <a:p>
            <a:pPr marL="0" indent="0" algn="just"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Внедрять в практику работы мониторинг социальных сетей подростков.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96E04E9-85BD-4766-AB45-1F7AFCD3F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9638" y="6401033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15</a:t>
            </a:fld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051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2893" y="0"/>
            <a:ext cx="12208003" cy="6857998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9194B0D-C71E-48B8-9A44-CD2DE9FD36F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7585" y="231596"/>
            <a:ext cx="11687045" cy="6365756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37411CF4-2B53-4C13-B762-BC44B78A9AE7}"/>
              </a:ext>
            </a:extLst>
          </p:cNvPr>
          <p:cNvSpPr txBox="1">
            <a:spLocks/>
          </p:cNvSpPr>
          <p:nvPr/>
        </p:nvSpPr>
        <p:spPr>
          <a:xfrm>
            <a:off x="2089212" y="2996952"/>
            <a:ext cx="8229600" cy="1600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6000" dirty="0">
                <a:solidFill>
                  <a:schemeClr val="bg1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2730021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6888088" y="86796"/>
            <a:ext cx="56166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делам несовершеннолетних и защите их прав 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Пскова</a:t>
            </a:r>
            <a:endParaRPr lang="ru-RU" sz="14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381" y="1053098"/>
            <a:ext cx="11699238" cy="5544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754A547-1665-4B96-ADCA-7BBF1994326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5510" y="1196752"/>
            <a:ext cx="3462828" cy="71502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503E75B-A84B-4F92-A091-52B0B245A7C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02812" y="1597229"/>
            <a:ext cx="3057263" cy="693000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BEB6280-582C-4D18-A8E0-E11FA04E07F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56240" y="1473557"/>
            <a:ext cx="3462828" cy="4883319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5089EDD-E2D7-422D-BD87-CDF952EC66F2}"/>
              </a:ext>
            </a:extLst>
          </p:cNvPr>
          <p:cNvSpPr/>
          <p:nvPr/>
        </p:nvSpPr>
        <p:spPr>
          <a:xfrm>
            <a:off x="439848" y="4553744"/>
            <a:ext cx="4047297" cy="129614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января 1918 год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Декрет Совета Народных Комиссаров о создании первых Комиссий по делам несовершеннолетних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9F6E7BC-69DF-43D8-AD5B-96D7628EBA64}"/>
              </a:ext>
            </a:extLst>
          </p:cNvPr>
          <p:cNvSpPr/>
          <p:nvPr/>
        </p:nvSpPr>
        <p:spPr>
          <a:xfrm>
            <a:off x="3978852" y="5543788"/>
            <a:ext cx="5075003" cy="94743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Псковской городской Думы от 15.04.2003 года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создании  КПДН И ЗП, как самостоятельного органа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D91CA3F-294A-4BCD-8715-37209D3A12AF}"/>
              </a:ext>
            </a:extLst>
          </p:cNvPr>
          <p:cNvSpPr/>
          <p:nvPr/>
        </p:nvSpPr>
        <p:spPr>
          <a:xfrm>
            <a:off x="7887476" y="4350823"/>
            <a:ext cx="3888432" cy="115212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2003 года в структуре Администрации города Пскова функционирует  отдел «Комиссия по делам несовершеннолетних и защите их прав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8EB43D0-4485-4E04-92F2-46851D27A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52333" y="6435771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2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1325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6888088" y="86796"/>
            <a:ext cx="56166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делам несовершеннолетних и защите их прав 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Пскова</a:t>
            </a:r>
            <a:endParaRPr lang="ru-RU" sz="14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3263" y="896989"/>
            <a:ext cx="11699238" cy="56607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95C11EC-7218-4850-88EE-3BA0CFB4B2A0}"/>
              </a:ext>
            </a:extLst>
          </p:cNvPr>
          <p:cNvSpPr txBox="1"/>
          <p:nvPr/>
        </p:nvSpPr>
        <p:spPr>
          <a:xfrm>
            <a:off x="598212" y="326588"/>
            <a:ext cx="31611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Состав  Комиссии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F92C8C1C-3DFC-405C-AA16-32FC659B3E6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89304" y="238573"/>
            <a:ext cx="2950720" cy="134124"/>
          </a:xfrm>
          <a:prstGeom prst="rect">
            <a:avLst/>
          </a:prstGeom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xmlns="" id="{AD91D1D1-237A-4012-82FC-12B4A65D5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765" y="1033392"/>
            <a:ext cx="351204" cy="546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100E1A7-FF72-4BFF-823C-70CA5F86FD9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9172" y="3415810"/>
            <a:ext cx="340627" cy="53527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B70A4980-EAD1-4661-84C2-30D67516036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9987" y="4545096"/>
            <a:ext cx="346473" cy="54445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C5610D69-9910-4049-B5C0-C6300CB4959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9987" y="2562766"/>
            <a:ext cx="359812" cy="56541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70EE132-909A-46AD-9CFA-84952D648B3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8233" y="5514650"/>
            <a:ext cx="340110" cy="53446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0F358D1-0525-4708-88CA-586106DF3E5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9113" y="1765115"/>
            <a:ext cx="362610" cy="569816"/>
          </a:xfrm>
          <a:prstGeom prst="rect">
            <a:avLst/>
          </a:prstGeom>
        </p:spPr>
      </p:pic>
      <p:sp>
        <p:nvSpPr>
          <p:cNvPr id="29" name="Овал 39">
            <a:extLst>
              <a:ext uri="{FF2B5EF4-FFF2-40B4-BE49-F238E27FC236}">
                <a16:creationId xmlns:a16="http://schemas.microsoft.com/office/drawing/2014/main" xmlns="" id="{70387C34-6CC4-49BE-8DE3-AB19DD487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1412" y="1036232"/>
            <a:ext cx="4990756" cy="657225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Комитет по физической  культуре,  спорту и  делам молодежи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0" name="Овал 7">
            <a:extLst>
              <a:ext uri="{FF2B5EF4-FFF2-40B4-BE49-F238E27FC236}">
                <a16:creationId xmlns:a16="http://schemas.microsoft.com/office/drawing/2014/main" xmlns="" id="{D5EA3999-D5A6-4C92-94F7-6C7B361B3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599" y="1768602"/>
            <a:ext cx="3446493" cy="685800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Управление  образования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1" name="Овал 13">
            <a:extLst>
              <a:ext uri="{FF2B5EF4-FFF2-40B4-BE49-F238E27FC236}">
                <a16:creationId xmlns:a16="http://schemas.microsoft.com/office/drawing/2014/main" xmlns="" id="{F667466D-F96F-4CA3-9F42-2DB6A799C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698" y="2590935"/>
            <a:ext cx="3118548" cy="619125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Управление  Культуры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2" name="Овал 33">
            <a:extLst>
              <a:ext uri="{FF2B5EF4-FFF2-40B4-BE49-F238E27FC236}">
                <a16:creationId xmlns:a16="http://schemas.microsoft.com/office/drawing/2014/main" xmlns="" id="{DE98EB13-CB41-4202-8FBF-0934B3E98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193" y="3300723"/>
            <a:ext cx="3936698" cy="914400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Совет по  молодежной политике города  Пскова при Псковской городской  Думы</a:t>
            </a:r>
            <a:endParaRPr lang="ru-RU" altLang="ru-RU" sz="1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3" name="Овал 35">
            <a:extLst>
              <a:ext uri="{FF2B5EF4-FFF2-40B4-BE49-F238E27FC236}">
                <a16:creationId xmlns:a16="http://schemas.microsoft.com/office/drawing/2014/main" xmlns="" id="{759BD429-5A72-4532-9EBF-30A79CED9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3740" y="2294733"/>
            <a:ext cx="3575035" cy="923773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ГБУЗ ПО «Клинический  центр психиатрии и  наркологии»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4" name="Овал 31">
            <a:extLst>
              <a:ext uri="{FF2B5EF4-FFF2-40B4-BE49-F238E27FC236}">
                <a16:creationId xmlns:a16="http://schemas.microsoft.com/office/drawing/2014/main" xmlns="" id="{49FC9B57-C49F-4EEB-B930-3A5475476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109" y="3299561"/>
            <a:ext cx="3528392" cy="866775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«Центр психолого-педагогической, медицинской и  социальной помощи</a:t>
            </a:r>
            <a:endParaRPr lang="ru-RU" alt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5" name="Овал 12">
            <a:extLst>
              <a:ext uri="{FF2B5EF4-FFF2-40B4-BE49-F238E27FC236}">
                <a16:creationId xmlns:a16="http://schemas.microsoft.com/office/drawing/2014/main" xmlns="" id="{7AD5C54A-B6CD-472C-BFC8-F5A9C169B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5096" y="4229958"/>
            <a:ext cx="2848617" cy="942975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ГБУСО «Областной Центр семьи»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6" name="Овал 8">
            <a:extLst>
              <a:ext uri="{FF2B5EF4-FFF2-40B4-BE49-F238E27FC236}">
                <a16:creationId xmlns:a16="http://schemas.microsoft.com/office/drawing/2014/main" xmlns="" id="{47DADBA7-A952-4C10-A439-1FB895AE6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4082" y="1140678"/>
            <a:ext cx="2382960" cy="643827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УМВД России по  городу  Пскову </a:t>
            </a:r>
            <a:endParaRPr lang="ru-RU" altLang="ru-RU" sz="1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7" name="Овал 23">
            <a:extLst>
              <a:ext uri="{FF2B5EF4-FFF2-40B4-BE49-F238E27FC236}">
                <a16:creationId xmlns:a16="http://schemas.microsoft.com/office/drawing/2014/main" xmlns="" id="{5CFBBA49-D12C-4D6D-BB0F-6B1975F14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3926" y="1757473"/>
            <a:ext cx="2190184" cy="914400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УМВД России на  транспорте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8" name="Овал 19">
            <a:extLst>
              <a:ext uri="{FF2B5EF4-FFF2-40B4-BE49-F238E27FC236}">
                <a16:creationId xmlns:a16="http://schemas.microsoft.com/office/drawing/2014/main" xmlns="" id="{7D178C7D-F09B-413F-8319-B7E45992A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7538" y="2674975"/>
            <a:ext cx="2635470" cy="647700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Управление МЧС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9" name="Овал 37">
            <a:extLst>
              <a:ext uri="{FF2B5EF4-FFF2-40B4-BE49-F238E27FC236}">
                <a16:creationId xmlns:a16="http://schemas.microsoft.com/office/drawing/2014/main" xmlns="" id="{F68474F2-94EA-4055-BC93-C591CB1A3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315" y="4442446"/>
            <a:ext cx="3409556" cy="762000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Фонд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«Защитники Отечества»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0" name="Овал 27">
            <a:extLst>
              <a:ext uri="{FF2B5EF4-FFF2-40B4-BE49-F238E27FC236}">
                <a16:creationId xmlns:a16="http://schemas.microsoft.com/office/drawing/2014/main" xmlns="" id="{42CF1874-CF6C-4C4A-82D7-5E8D3406B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346" y="5372329"/>
            <a:ext cx="3528392" cy="986017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ТО города  Пскова </a:t>
            </a:r>
            <a:endParaRPr lang="ru-RU" altLang="ru-RU" sz="1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КСЗ ПО (отдел  семьи,  опеки  и  попечительства</a:t>
            </a:r>
            <a:endParaRPr lang="ru-RU" altLang="ru-RU" sz="1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07CFAC6C-F4CD-498E-8EBD-4BC9EFDE9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5842" y="5264040"/>
            <a:ext cx="2999387" cy="1128533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Ресурсный  центр Всероссийского проекта «Навигатор детства 3.0»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2" name="Овал 21">
            <a:extLst>
              <a:ext uri="{FF2B5EF4-FFF2-40B4-BE49-F238E27FC236}">
                <a16:creationId xmlns:a16="http://schemas.microsoft.com/office/drawing/2014/main" xmlns="" id="{AA7DE0DE-B270-489B-AE09-C55B6BD33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7845" y="3386399"/>
            <a:ext cx="2190184" cy="914400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ФКУ УИИ УФСИН России по  </a:t>
            </a:r>
            <a:r>
              <a:rPr lang="ru-RU" altLang="ru-RU" sz="1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ПО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3" name="Овал 9">
            <a:extLst>
              <a:ext uri="{FF2B5EF4-FFF2-40B4-BE49-F238E27FC236}">
                <a16:creationId xmlns:a16="http://schemas.microsoft.com/office/drawing/2014/main" xmlns="" id="{BC35B403-9679-4CB9-A680-4CEDD370B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7208" y="1060823"/>
            <a:ext cx="2820229" cy="1009650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Отделение  ГКУ ПО «Областной центр занятости» населения»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4" name="Овал 29">
            <a:extLst>
              <a:ext uri="{FF2B5EF4-FFF2-40B4-BE49-F238E27FC236}">
                <a16:creationId xmlns:a16="http://schemas.microsoft.com/office/drawing/2014/main" xmlns="" id="{0CF02A3E-FA0E-44FF-A226-03DC4B93C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407" y="5362395"/>
            <a:ext cx="2454309" cy="885825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«Детская </a:t>
            </a:r>
            <a:endParaRPr lang="ru-RU" altLang="ru-RU" sz="1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деревня – </a:t>
            </a:r>
            <a:r>
              <a:rPr lang="en-US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SOS </a:t>
            </a:r>
            <a:r>
              <a:rPr lang="en-US" altLang="ru-RU" sz="1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Псков</a:t>
            </a:r>
            <a:r>
              <a:rPr lang="en-US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lang="en-US" altLang="ru-RU" sz="1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5" name="Овал 25">
            <a:extLst>
              <a:ext uri="{FF2B5EF4-FFF2-40B4-BE49-F238E27FC236}">
                <a16:creationId xmlns:a16="http://schemas.microsoft.com/office/drawing/2014/main" xmlns="" id="{80E83D9B-3D3F-4102-8548-441E6041A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887" y="4313184"/>
            <a:ext cx="2596296" cy="914400"/>
          </a:xfrm>
          <a:prstGeom prst="ellipse">
            <a:avLst/>
          </a:prstGeom>
          <a:noFill/>
          <a:ln w="25400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Times New Roman" pitchFamily="18" charset="0"/>
              </a:rPr>
              <a:t>Депутат Псковской  городской  Думы</a:t>
            </a:r>
            <a:endParaRPr lang="ru-RU" alt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768DB2BE-BD4E-4448-87B9-DBBBB0BA7F5C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61345" y="5372329"/>
            <a:ext cx="347502" cy="542591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F52953F1-715D-4266-8486-347AF5824541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98131" y="4349219"/>
            <a:ext cx="347502" cy="542591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038CD5A3-3077-4ED0-AE66-8667F4D0C4FE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65590" y="3302019"/>
            <a:ext cx="347502" cy="54259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027097A5-ED8A-46CA-B6FD-4BB026771A97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28340" y="2294733"/>
            <a:ext cx="347502" cy="542591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xmlns="" id="{EF74B975-9688-4306-A178-4B0B23AE9E1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06660" y="1071723"/>
            <a:ext cx="347502" cy="542591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B8AD4B1D-2BDA-4F80-9B4B-0EF0A31FB40F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47422" y="5491419"/>
            <a:ext cx="347502" cy="542591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64D5DEDB-8D83-4C50-890B-9259B18236E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27321" y="4442446"/>
            <a:ext cx="347502" cy="542591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1E4F2317-5F8E-4A2E-92AF-CC1EEE5EA52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27321" y="3423141"/>
            <a:ext cx="347502" cy="542591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466A218-30E7-4E4B-B4E8-F3DD5CF95E0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33195" y="2560796"/>
            <a:ext cx="347502" cy="542591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F1BC7782-20E0-463E-9932-AC4DCF0D57D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35640" y="1830964"/>
            <a:ext cx="330864" cy="516612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B40E9757-3600-4C9C-8954-FBDB4DF6AE5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31371" y="1023057"/>
            <a:ext cx="347502" cy="542591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EBF76FA0-B78A-4E67-8A2E-AABE3CBB6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52333" y="6453798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3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4072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6888088" y="86796"/>
            <a:ext cx="56166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делам несовершеннолетних и защите их прав 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Пскова</a:t>
            </a:r>
            <a:endParaRPr lang="ru-RU" sz="14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381" y="952585"/>
            <a:ext cx="11699238" cy="5544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9F6E7BC-69DF-43D8-AD5B-96D7628EBA64}"/>
              </a:ext>
            </a:extLst>
          </p:cNvPr>
          <p:cNvSpPr/>
          <p:nvPr/>
        </p:nvSpPr>
        <p:spPr>
          <a:xfrm>
            <a:off x="4573816" y="5217865"/>
            <a:ext cx="6199438" cy="94743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Ежегодно проводится более 50 заседаний Комиссии.</a:t>
            </a:r>
          </a:p>
          <a:p>
            <a:pPr algn="ctr"/>
            <a:endParaRPr lang="ru-RU" sz="1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Рассматривается около 1500 материалов в отношении несовершеннолетних и их законных представителей.</a:t>
            </a:r>
          </a:p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286839" y="429476"/>
            <a:ext cx="36975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Заседание</a:t>
            </a:r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  Комиссии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76751" y="332433"/>
            <a:ext cx="2950720" cy="1341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A371BA8-3968-4EAD-B0D3-A138FC3AB89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320" y="1392106"/>
            <a:ext cx="3456311" cy="4415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903BF9D-7AA9-443B-9A6A-6ABCC7D5C33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37385" y="1841633"/>
            <a:ext cx="3304318" cy="2310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E83F4DB-F82E-4705-A811-378B129702C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73535" y="1329136"/>
            <a:ext cx="4040252" cy="2345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E83EF18-2C04-468E-ADF6-5D3426AB1F8A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73816" y="4816626"/>
            <a:ext cx="347502" cy="5425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3A4002D-170F-40F6-ADBE-06249108D19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93490" y="5525353"/>
            <a:ext cx="347502" cy="542591"/>
          </a:xfrm>
          <a:prstGeom prst="rect">
            <a:avLst/>
          </a:prstGeom>
        </p:spPr>
      </p:pic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xmlns="" id="{C114F38C-174A-4E44-A607-BAFA7CF9D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55411" y="6419263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4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7752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6252" y="1827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7031654" y="306162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</a:t>
            </a:r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50197" y="836712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29391" y="3874156"/>
            <a:ext cx="7295001" cy="2753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189116" y="1812416"/>
            <a:ext cx="7843995" cy="179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Раннее выявление неблагополучия</a:t>
            </a:r>
          </a:p>
          <a:p>
            <a:endParaRPr kumimoji="0" lang="ru-RU" sz="3200" b="1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Palatino Linotype"/>
              <a:ea typeface="+mj-ea"/>
              <a:cs typeface="+mj-cs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ИСТОЧНИКИ ПОСТУПЛЕНИЯ ИНФОРМАЦИИ</a:t>
            </a:r>
          </a:p>
          <a:p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15313" y="1589031"/>
            <a:ext cx="2950720" cy="13412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E83EF18-2C04-468E-ADF6-5D3426AB1F8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65594" y="4063299"/>
            <a:ext cx="287504" cy="44891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3A4002D-170F-40F6-ADBE-06249108D19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82284" y="4756811"/>
            <a:ext cx="287505" cy="448911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4FD85697-F012-4992-B2A6-1404ECEA80FF}"/>
              </a:ext>
            </a:extLst>
          </p:cNvPr>
          <p:cNvSpPr/>
          <p:nvPr/>
        </p:nvSpPr>
        <p:spPr>
          <a:xfrm>
            <a:off x="2835407" y="2257103"/>
            <a:ext cx="5530580" cy="206435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2AE85656-0821-45BF-857B-3369B0E6E624}"/>
              </a:ext>
            </a:extLst>
          </p:cNvPr>
          <p:cNvGrpSpPr/>
          <p:nvPr/>
        </p:nvGrpSpPr>
        <p:grpSpPr>
          <a:xfrm>
            <a:off x="829000" y="3535374"/>
            <a:ext cx="4747156" cy="1647002"/>
            <a:chOff x="2914111" y="-18307"/>
            <a:chExt cx="4747156" cy="1647002"/>
          </a:xfrm>
          <a:noFill/>
        </p:grpSpPr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xmlns="" id="{C8081F1B-4585-4F12-9A50-E8B0E36E0974}"/>
                </a:ext>
              </a:extLst>
            </p:cNvPr>
            <p:cNvSpPr/>
            <p:nvPr/>
          </p:nvSpPr>
          <p:spPr>
            <a:xfrm>
              <a:off x="2914111" y="-18307"/>
              <a:ext cx="2816925" cy="15721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Овал 4">
              <a:extLst>
                <a:ext uri="{FF2B5EF4-FFF2-40B4-BE49-F238E27FC236}">
                  <a16:creationId xmlns:a16="http://schemas.microsoft.com/office/drawing/2014/main" xmlns="" id="{5657A105-3343-46B4-A8B8-8CA17DDE6ECE}"/>
                </a:ext>
              </a:extLst>
            </p:cNvPr>
            <p:cNvSpPr txBox="1"/>
            <p:nvPr/>
          </p:nvSpPr>
          <p:spPr>
            <a:xfrm>
              <a:off x="5669400" y="517005"/>
              <a:ext cx="1991867" cy="111169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Образовательные организации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600" b="1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Детские сады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D34F639-08B0-4F90-8895-BD1C64045570}"/>
              </a:ext>
            </a:extLst>
          </p:cNvPr>
          <p:cNvSpPr txBox="1"/>
          <p:nvPr/>
        </p:nvSpPr>
        <p:spPr>
          <a:xfrm>
            <a:off x="3497709" y="5359992"/>
            <a:ext cx="63112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Здравоохранение</a:t>
            </a:r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8BAE2B7-A0A1-407B-A21B-5C255C60FE4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01603" y="4025876"/>
            <a:ext cx="286537" cy="45114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C5AF10D8-7C21-4075-953F-BA40DFBFA1E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6057" y="5920680"/>
            <a:ext cx="286537" cy="45114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6DA41E96-E2FB-4539-8252-15A267863A3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08014" y="5345812"/>
            <a:ext cx="286537" cy="451143"/>
          </a:xfrm>
          <a:prstGeom prst="rect">
            <a:avLst/>
          </a:prstGeom>
        </p:spPr>
      </p:pic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8E9EFF39-84D9-4FA7-AB8B-C7CE937F4D56}"/>
              </a:ext>
            </a:extLst>
          </p:cNvPr>
          <p:cNvGrpSpPr/>
          <p:nvPr/>
        </p:nvGrpSpPr>
        <p:grpSpPr>
          <a:xfrm>
            <a:off x="988271" y="5119439"/>
            <a:ext cx="4424129" cy="1818912"/>
            <a:chOff x="6120670" y="1925499"/>
            <a:chExt cx="4424129" cy="1818912"/>
          </a:xfrm>
          <a:noFill/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xmlns="" id="{2C8C9470-D468-426F-B232-16A9E8FC8120}"/>
                </a:ext>
              </a:extLst>
            </p:cNvPr>
            <p:cNvSpPr/>
            <p:nvPr/>
          </p:nvSpPr>
          <p:spPr>
            <a:xfrm>
              <a:off x="6120670" y="1925499"/>
              <a:ext cx="2353756" cy="18189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Овал 4">
              <a:extLst>
                <a:ext uri="{FF2B5EF4-FFF2-40B4-BE49-F238E27FC236}">
                  <a16:creationId xmlns:a16="http://schemas.microsoft.com/office/drawing/2014/main" xmlns="" id="{E8715502-E926-4228-9BFA-5E6F89B3428A}"/>
                </a:ext>
              </a:extLst>
            </p:cNvPr>
            <p:cNvSpPr txBox="1"/>
            <p:nvPr/>
          </p:nvSpPr>
          <p:spPr>
            <a:xfrm>
              <a:off x="8880443" y="2309229"/>
              <a:ext cx="1664356" cy="128616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УМВД России</a:t>
              </a: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DADAF67C-B647-4D18-9AB9-AFCF039C76AB}"/>
              </a:ext>
            </a:extLst>
          </p:cNvPr>
          <p:cNvGrpSpPr/>
          <p:nvPr/>
        </p:nvGrpSpPr>
        <p:grpSpPr>
          <a:xfrm>
            <a:off x="7031654" y="3538953"/>
            <a:ext cx="3824777" cy="1684217"/>
            <a:chOff x="134919" y="4246497"/>
            <a:chExt cx="3824777" cy="1684217"/>
          </a:xfrm>
          <a:noFill/>
        </p:grpSpPr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xmlns="" id="{7F4B0FD3-64FC-472A-8035-25760B2B4700}"/>
                </a:ext>
              </a:extLst>
            </p:cNvPr>
            <p:cNvSpPr/>
            <p:nvPr/>
          </p:nvSpPr>
          <p:spPr>
            <a:xfrm>
              <a:off x="1649342" y="4246497"/>
              <a:ext cx="2310354" cy="16842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Овал 4">
              <a:extLst>
                <a:ext uri="{FF2B5EF4-FFF2-40B4-BE49-F238E27FC236}">
                  <a16:creationId xmlns:a16="http://schemas.microsoft.com/office/drawing/2014/main" xmlns="" id="{95955F50-2151-40C3-8CE7-9F11E035098C}"/>
                </a:ext>
              </a:extLst>
            </p:cNvPr>
            <p:cNvSpPr txBox="1"/>
            <p:nvPr/>
          </p:nvSpPr>
          <p:spPr>
            <a:xfrm>
              <a:off x="134919" y="4678143"/>
              <a:ext cx="1994652" cy="1190921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Граждане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600" b="1" kern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Телефон доверия</a:t>
              </a:r>
            </a:p>
          </p:txBody>
        </p:sp>
      </p:grp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ADDD83AC-4434-4C91-8228-E21BCFA820A3}"/>
              </a:ext>
            </a:extLst>
          </p:cNvPr>
          <p:cNvSpPr/>
          <p:nvPr/>
        </p:nvSpPr>
        <p:spPr>
          <a:xfrm>
            <a:off x="6247459" y="5090801"/>
            <a:ext cx="3839847" cy="144016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Профилактические мероприятия</a:t>
            </a:r>
          </a:p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(рейды)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A5936AA8-FF46-4CCB-A54F-5965FE8FB9E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40591" y="4706808"/>
            <a:ext cx="286537" cy="451143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D2BB37B0-7DF7-4119-9498-47A2B3DA4B3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04719" y="5566802"/>
            <a:ext cx="286537" cy="451143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7C0641E-A2BA-46F7-A507-6F85B4F9D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0952" y="6390921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5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982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392" y="0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50446" y="105273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26640" y="3889384"/>
            <a:ext cx="9405864" cy="2728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117993" y="2392112"/>
            <a:ext cx="78439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Раннее выявление неблагополучия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15313" y="2080916"/>
            <a:ext cx="2950720" cy="134124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4FD85697-F012-4992-B2A6-1404ECEA80FF}"/>
              </a:ext>
            </a:extLst>
          </p:cNvPr>
          <p:cNvSpPr/>
          <p:nvPr/>
        </p:nvSpPr>
        <p:spPr>
          <a:xfrm>
            <a:off x="2835407" y="2257103"/>
            <a:ext cx="5530580" cy="206435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C8081F1B-4585-4F12-9A50-E8B0E36E0974}"/>
              </a:ext>
            </a:extLst>
          </p:cNvPr>
          <p:cNvSpPr/>
          <p:nvPr/>
        </p:nvSpPr>
        <p:spPr>
          <a:xfrm>
            <a:off x="829000" y="3535374"/>
            <a:ext cx="2816925" cy="15721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D34F639-08B0-4F90-8895-BD1C64045570}"/>
              </a:ext>
            </a:extLst>
          </p:cNvPr>
          <p:cNvSpPr txBox="1"/>
          <p:nvPr/>
        </p:nvSpPr>
        <p:spPr>
          <a:xfrm>
            <a:off x="2273204" y="4560620"/>
            <a:ext cx="25238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Здравоохранение</a:t>
            </a:r>
            <a:endParaRPr lang="ru-RU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8BAE2B7-A0A1-407B-A21B-5C255C60FE4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4505" y="5390989"/>
            <a:ext cx="397217" cy="62540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6DA41E96-E2FB-4539-8252-15A267863A3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47528" y="5399604"/>
            <a:ext cx="384965" cy="606115"/>
          </a:xfrm>
          <a:prstGeom prst="rect">
            <a:avLst/>
          </a:prstGeom>
        </p:spPr>
      </p:pic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2C8C9470-D468-426F-B232-16A9E8FC8120}"/>
              </a:ext>
            </a:extLst>
          </p:cNvPr>
          <p:cNvSpPr/>
          <p:nvPr/>
        </p:nvSpPr>
        <p:spPr>
          <a:xfrm>
            <a:off x="988271" y="5119439"/>
            <a:ext cx="2353756" cy="18189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DADAF67C-B647-4D18-9AB9-AFCF039C76AB}"/>
              </a:ext>
            </a:extLst>
          </p:cNvPr>
          <p:cNvGrpSpPr/>
          <p:nvPr/>
        </p:nvGrpSpPr>
        <p:grpSpPr>
          <a:xfrm>
            <a:off x="7109147" y="3538953"/>
            <a:ext cx="3747284" cy="1913689"/>
            <a:chOff x="212412" y="4246497"/>
            <a:chExt cx="3747284" cy="1913689"/>
          </a:xfrm>
          <a:noFill/>
        </p:grpSpPr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xmlns="" id="{7F4B0FD3-64FC-472A-8035-25760B2B4700}"/>
                </a:ext>
              </a:extLst>
            </p:cNvPr>
            <p:cNvSpPr/>
            <p:nvPr/>
          </p:nvSpPr>
          <p:spPr>
            <a:xfrm>
              <a:off x="1649342" y="4246497"/>
              <a:ext cx="2310354" cy="16842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Овал 4">
              <a:extLst>
                <a:ext uri="{FF2B5EF4-FFF2-40B4-BE49-F238E27FC236}">
                  <a16:creationId xmlns:a16="http://schemas.microsoft.com/office/drawing/2014/main" xmlns="" id="{95955F50-2151-40C3-8CE7-9F11E035098C}"/>
                </a:ext>
              </a:extLst>
            </p:cNvPr>
            <p:cNvSpPr txBox="1"/>
            <p:nvPr/>
          </p:nvSpPr>
          <p:spPr>
            <a:xfrm>
              <a:off x="212412" y="4969265"/>
              <a:ext cx="2755747" cy="1190921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000" b="1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Обращение г</a:t>
              </a:r>
              <a:r>
                <a:rPr lang="ru-RU" sz="2000" b="1" kern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раждан</a:t>
              </a: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B1C67773-AB87-41B5-A443-4E989101B3FA}"/>
              </a:ext>
            </a:extLst>
          </p:cNvPr>
          <p:cNvGrpSpPr/>
          <p:nvPr/>
        </p:nvGrpSpPr>
        <p:grpSpPr>
          <a:xfrm>
            <a:off x="1125402" y="4516128"/>
            <a:ext cx="3924464" cy="2151346"/>
            <a:chOff x="729648" y="2855994"/>
            <a:chExt cx="3924464" cy="2151346"/>
          </a:xfrm>
          <a:noFill/>
        </p:grpSpPr>
        <p:sp>
          <p:nvSpPr>
            <p:cNvPr id="38" name="Прямоугольник: скругленные углы 37">
              <a:extLst>
                <a:ext uri="{FF2B5EF4-FFF2-40B4-BE49-F238E27FC236}">
                  <a16:creationId xmlns:a16="http://schemas.microsoft.com/office/drawing/2014/main" xmlns="" id="{E4E4688E-5452-4747-A185-4933811059F4}"/>
                </a:ext>
              </a:extLst>
            </p:cNvPr>
            <p:cNvSpPr/>
            <p:nvPr/>
          </p:nvSpPr>
          <p:spPr>
            <a:xfrm>
              <a:off x="729648" y="2855994"/>
              <a:ext cx="2914589" cy="1821618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0891917D-DB36-459C-AF79-CABB4443A5B7}"/>
                </a:ext>
              </a:extLst>
            </p:cNvPr>
            <p:cNvSpPr txBox="1"/>
            <p:nvPr/>
          </p:nvSpPr>
          <p:spPr>
            <a:xfrm>
              <a:off x="1846229" y="3292428"/>
              <a:ext cx="2807883" cy="171491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400" b="1" kern="1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2023 год – 30 обращений.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Из них: 3 семьи  поставлены на учёт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100" b="1" kern="1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CA49B26E-10B5-41C0-B41B-B322BE3B36BD}"/>
              </a:ext>
            </a:extLst>
          </p:cNvPr>
          <p:cNvGrpSpPr/>
          <p:nvPr/>
        </p:nvGrpSpPr>
        <p:grpSpPr>
          <a:xfrm>
            <a:off x="7278652" y="4577437"/>
            <a:ext cx="3879895" cy="2119641"/>
            <a:chOff x="4318387" y="2855994"/>
            <a:chExt cx="3879895" cy="2119641"/>
          </a:xfrm>
          <a:noFill/>
        </p:grpSpPr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xmlns="" id="{ABC0FC9F-ABA2-492E-90D8-DA816C515EAA}"/>
                </a:ext>
              </a:extLst>
            </p:cNvPr>
            <p:cNvSpPr/>
            <p:nvPr/>
          </p:nvSpPr>
          <p:spPr>
            <a:xfrm>
              <a:off x="5283693" y="2855994"/>
              <a:ext cx="2914589" cy="1821618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449FB661-8696-4403-B224-36D346EBD825}"/>
                </a:ext>
              </a:extLst>
            </p:cNvPr>
            <p:cNvSpPr txBox="1"/>
            <p:nvPr/>
          </p:nvSpPr>
          <p:spPr>
            <a:xfrm>
              <a:off x="4318387" y="3260723"/>
              <a:ext cx="2807883" cy="171491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2023 год – 43 обращения.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Из них: 5 семей поставлено на учёт</a:t>
              </a:r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AA98624-AF8C-47E9-BAE3-584F6E9E22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lum bright="-40000" contrast="-40000"/>
          </a:blip>
          <a:stretch>
            <a:fillRect/>
          </a:stretch>
        </p:blipFill>
        <p:spPr>
          <a:xfrm>
            <a:off x="8146403" y="4169221"/>
            <a:ext cx="666221" cy="4239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E9CF81E-DF3C-4920-9EE2-EB071FAF37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40000" contrast="-40000"/>
          </a:blip>
          <a:stretch>
            <a:fillRect/>
          </a:stretch>
        </p:blipFill>
        <p:spPr>
          <a:xfrm>
            <a:off x="3380216" y="4172224"/>
            <a:ext cx="407000" cy="379019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925EFAE5-606A-4843-BBAD-24BF8B24066E}"/>
              </a:ext>
            </a:extLst>
          </p:cNvPr>
          <p:cNvSpPr/>
          <p:nvPr/>
        </p:nvSpPr>
        <p:spPr>
          <a:xfrm>
            <a:off x="7464152" y="567183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26AB192-38CF-4468-A1C0-51C62553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420" y="6399055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6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206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8398" y="2681304"/>
            <a:ext cx="11161240" cy="40063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-33623" y="1466438"/>
            <a:ext cx="77531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работы по выявлению фактов нарушения прав </a:t>
            </a:r>
          </a:p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законных интересов несовершеннолетних и приятие мер </a:t>
            </a:r>
          </a:p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их защите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4983" y="1237528"/>
            <a:ext cx="2950720" cy="13412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E83EF18-2C04-468E-ADF6-5D3426AB1F8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86014" y="3834259"/>
            <a:ext cx="337486" cy="52695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3A4002D-170F-40F6-ADBE-06249108D19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56409" y="4621438"/>
            <a:ext cx="326391" cy="509628"/>
          </a:xfrm>
          <a:prstGeom prst="rect">
            <a:avLst/>
          </a:prstGeom>
        </p:spPr>
      </p:pic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810CEB93-BB57-47C3-911A-02B343D5002B}"/>
              </a:ext>
            </a:extLst>
          </p:cNvPr>
          <p:cNvGrpSpPr/>
          <p:nvPr/>
        </p:nvGrpSpPr>
        <p:grpSpPr>
          <a:xfrm>
            <a:off x="767408" y="2632626"/>
            <a:ext cx="4431059" cy="1176079"/>
            <a:chOff x="463639" y="1315"/>
            <a:chExt cx="3787330" cy="1176079"/>
          </a:xfrm>
          <a:noFill/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xmlns="" id="{D456BE8B-8890-49CA-8009-EA2C9DA6FFCA}"/>
                </a:ext>
              </a:extLst>
            </p:cNvPr>
            <p:cNvSpPr/>
            <p:nvPr/>
          </p:nvSpPr>
          <p:spPr>
            <a:xfrm>
              <a:off x="463639" y="1315"/>
              <a:ext cx="2794468" cy="117607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D430D0CF-4EC6-4A1C-90AC-85B46F468A1D}"/>
                </a:ext>
              </a:extLst>
            </p:cNvPr>
            <p:cNvSpPr txBox="1"/>
            <p:nvPr/>
          </p:nvSpPr>
          <p:spPr>
            <a:xfrm>
              <a:off x="1280360" y="49993"/>
              <a:ext cx="2970609" cy="110718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2385" tIns="21590" rIns="32385" bIns="2159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Межведомственный рейд (проведение первичного обследования ЖБУ)</a:t>
              </a:r>
            </a:p>
          </p:txBody>
        </p:sp>
      </p:grpSp>
      <p:sp>
        <p:nvSpPr>
          <p:cNvPr id="23" name="Прямоугольник: скругленные углы 4">
            <a:extLst>
              <a:ext uri="{FF2B5EF4-FFF2-40B4-BE49-F238E27FC236}">
                <a16:creationId xmlns:a16="http://schemas.microsoft.com/office/drawing/2014/main" xmlns="" id="{60987263-AD9B-41E0-BF3A-83F27A23507B}"/>
              </a:ext>
            </a:extLst>
          </p:cNvPr>
          <p:cNvSpPr txBox="1"/>
          <p:nvPr/>
        </p:nvSpPr>
        <p:spPr>
          <a:xfrm>
            <a:off x="7400039" y="3050592"/>
            <a:ext cx="3475521" cy="11071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2385" tIns="21590" rIns="32385" bIns="2159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b="1" kern="1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Межведомственный рейд (проведение первичного обследования ЖБУ)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6A47AE80-6DF7-41FD-AF5D-B45C7B4E39F8}"/>
              </a:ext>
            </a:extLst>
          </p:cNvPr>
          <p:cNvGrpSpPr/>
          <p:nvPr/>
        </p:nvGrpSpPr>
        <p:grpSpPr>
          <a:xfrm>
            <a:off x="767408" y="3526472"/>
            <a:ext cx="5040904" cy="1462520"/>
            <a:chOff x="1022533" y="1637289"/>
            <a:chExt cx="3641172" cy="1462520"/>
          </a:xfrm>
          <a:noFill/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xmlns="" id="{EBE307E5-C78A-4FEA-86B6-86A256EC85B7}"/>
                </a:ext>
              </a:extLst>
            </p:cNvPr>
            <p:cNvSpPr/>
            <p:nvPr/>
          </p:nvSpPr>
          <p:spPr>
            <a:xfrm>
              <a:off x="1022533" y="1637289"/>
              <a:ext cx="3291669" cy="1462520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F26ED136-3DA6-4B16-9E8E-36E724D74DB6}"/>
                </a:ext>
              </a:extLst>
            </p:cNvPr>
            <p:cNvSpPr txBox="1"/>
            <p:nvPr/>
          </p:nvSpPr>
          <p:spPr>
            <a:xfrm>
              <a:off x="1457708" y="1692737"/>
              <a:ext cx="3205997" cy="137684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 Установление факта нахождения ребёнка в СОП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2. Сбор дополнительной информации от субъектов профилактики</a:t>
              </a:r>
            </a:p>
          </p:txBody>
        </p: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DB27F4E-C95A-45C0-9765-F03BD03181B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5474" y="5146203"/>
            <a:ext cx="335309" cy="524301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37281E2-0173-4E68-947A-037472E42482}"/>
              </a:ext>
            </a:extLst>
          </p:cNvPr>
          <p:cNvGrpSpPr/>
          <p:nvPr/>
        </p:nvGrpSpPr>
        <p:grpSpPr>
          <a:xfrm>
            <a:off x="1518661" y="3488266"/>
            <a:ext cx="6953603" cy="2975537"/>
            <a:chOff x="-1375383" y="3813158"/>
            <a:chExt cx="5644788" cy="2975537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xmlns="" id="{CDF15E35-4E54-4D4B-B1E8-039B59222E6C}"/>
                </a:ext>
              </a:extLst>
            </p:cNvPr>
            <p:cNvSpPr/>
            <p:nvPr/>
          </p:nvSpPr>
          <p:spPr>
            <a:xfrm>
              <a:off x="1022533" y="3813158"/>
              <a:ext cx="3246872" cy="1839579"/>
            </a:xfrm>
            <a:prstGeom prst="roundRect">
              <a:avLst>
                <a:gd name="adj" fmla="val 10000"/>
              </a:avLst>
            </a:prstGeom>
            <a:no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7E5E8269-5FCD-436F-ACA5-4B75AE49686C}"/>
                </a:ext>
              </a:extLst>
            </p:cNvPr>
            <p:cNvSpPr txBox="1"/>
            <p:nvPr/>
          </p:nvSpPr>
          <p:spPr>
            <a:xfrm>
              <a:off x="-1375383" y="5056874"/>
              <a:ext cx="3139114" cy="17318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1. Постановка на учёт и организация проведения ИПР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2. Разработка и утверждение комплексного межведомственного плана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3. Сопровождение и контроль</a:t>
              </a: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77E543F3-C1FF-4D3F-BA9D-80E33AAD12F4}"/>
              </a:ext>
            </a:extLst>
          </p:cNvPr>
          <p:cNvGrpSpPr/>
          <p:nvPr/>
        </p:nvGrpSpPr>
        <p:grpSpPr>
          <a:xfrm>
            <a:off x="7412026" y="4071338"/>
            <a:ext cx="3516732" cy="2082648"/>
            <a:chOff x="5212124" y="1337359"/>
            <a:chExt cx="2943327" cy="2082648"/>
          </a:xfrm>
        </p:grpSpPr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xmlns="" id="{12668DAB-7737-4B08-B70A-D88D60872E0F}"/>
                </a:ext>
              </a:extLst>
            </p:cNvPr>
            <p:cNvSpPr/>
            <p:nvPr/>
          </p:nvSpPr>
          <p:spPr>
            <a:xfrm>
              <a:off x="5212124" y="1580428"/>
              <a:ext cx="2943327" cy="1839579"/>
            </a:xfrm>
            <a:prstGeom prst="roundRect">
              <a:avLst>
                <a:gd name="adj" fmla="val 10000"/>
              </a:avLst>
            </a:prstGeom>
            <a:no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A5902182-9A75-4260-9A33-B27E370FE577}"/>
                </a:ext>
              </a:extLst>
            </p:cNvPr>
            <p:cNvSpPr txBox="1"/>
            <p:nvPr/>
          </p:nvSpPr>
          <p:spPr>
            <a:xfrm>
              <a:off x="5355052" y="1337359"/>
              <a:ext cx="2688868" cy="17318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Проведение профилактической работы (беседы, рекомендации)</a:t>
              </a:r>
            </a:p>
          </p:txBody>
        </p:sp>
      </p:grp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AE0253D4-D017-448F-B464-E39C87C73E97}"/>
              </a:ext>
            </a:extLst>
          </p:cNvPr>
          <p:cNvSpPr/>
          <p:nvPr/>
        </p:nvSpPr>
        <p:spPr>
          <a:xfrm>
            <a:off x="7415118" y="160582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F601AEC-3F8F-441B-96FC-116B9EAF3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7860" y="6375637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7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60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8002" y="0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381" y="1291764"/>
            <a:ext cx="11699238" cy="5391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9F6E7BC-69DF-43D8-AD5B-96D7628EBA64}"/>
              </a:ext>
            </a:extLst>
          </p:cNvPr>
          <p:cNvSpPr/>
          <p:nvPr/>
        </p:nvSpPr>
        <p:spPr>
          <a:xfrm>
            <a:off x="4926204" y="5725984"/>
            <a:ext cx="6199438" cy="94743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Правовое просвещение подростков с целью раннего выявления</a:t>
            </a:r>
          </a:p>
          <a:p>
            <a:pPr algn="ctr"/>
            <a:endParaRPr lang="ru-RU" sz="1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Рейды. Раннее выявление фактов неблагополучия</a:t>
            </a:r>
          </a:p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18980" y="219510"/>
            <a:ext cx="73677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Эффективные формы  </a:t>
            </a:r>
            <a:br>
              <a:rPr kumimoji="0" lang="ru-RU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</a:br>
            <a:r>
              <a:rPr kumimoji="0" lang="ru-RU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профилактики безнадзорности правонарушений несовершеннолетних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00844" y="174494"/>
            <a:ext cx="2950720" cy="13412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E83EF18-2C04-468E-ADF6-5D3426AB1F8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7461" y="5449218"/>
            <a:ext cx="337486" cy="52695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3A4002D-170F-40F6-ADBE-06249108D19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51083" y="6005959"/>
            <a:ext cx="326391" cy="5096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4AF8F5F-4B03-4C90-B655-A4AEC79C265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9152" y="3925324"/>
            <a:ext cx="2444708" cy="2653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1EDF7A8-EB21-4586-BB81-6FF74D03207F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48393" y="1993082"/>
            <a:ext cx="2389839" cy="2847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CB5CB8C-5449-48EA-B9FA-F1C6FFC7AB8A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68336" y="1530967"/>
            <a:ext cx="3466630" cy="2308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34004DF-52BC-4106-A696-734EB3BA61B5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919834" y="1580760"/>
            <a:ext cx="2377646" cy="3468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2825B5B-1236-4FA5-87E0-BBC8CED3C124}"/>
              </a:ext>
            </a:extLst>
          </p:cNvPr>
          <p:cNvSpPr/>
          <p:nvPr/>
        </p:nvSpPr>
        <p:spPr>
          <a:xfrm>
            <a:off x="7555762" y="159942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69DED76-4C28-4794-91FA-66D6502E0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17350" y="6467305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8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5704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6E6A610-D563-46EE-A36F-42B1F7673F5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983" y="-11464"/>
            <a:ext cx="12208003" cy="6856173"/>
          </a:xfrm>
          <a:prstGeom prst="rect">
            <a:avLst/>
          </a:prstGeom>
          <a:solidFill>
            <a:schemeClr val="accent6">
              <a:lumMod val="50000"/>
              <a:alpha val="28000"/>
            </a:schemeClr>
          </a:solidFill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766B6A4-66CD-4694-9D13-F500923A612E}"/>
              </a:ext>
            </a:extLst>
          </p:cNvPr>
          <p:cNvCxnSpPr/>
          <p:nvPr/>
        </p:nvCxnSpPr>
        <p:spPr>
          <a:xfrm flipH="1">
            <a:off x="9331466" y="692696"/>
            <a:ext cx="284155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9966FA-8C7B-4A2A-8D93-ED195C3D3E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381" y="1291764"/>
            <a:ext cx="11699238" cy="5391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9F6E7BC-69DF-43D8-AD5B-96D7628EBA64}"/>
              </a:ext>
            </a:extLst>
          </p:cNvPr>
          <p:cNvSpPr/>
          <p:nvPr/>
        </p:nvSpPr>
        <p:spPr>
          <a:xfrm>
            <a:off x="4799856" y="6489719"/>
            <a:ext cx="6703494" cy="40962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сопровождения подростка, состоящего на учёте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8F283F-C0CE-40BA-9DE2-1BC7AE75B88D}"/>
              </a:ext>
            </a:extLst>
          </p:cNvPr>
          <p:cNvSpPr txBox="1"/>
          <p:nvPr/>
        </p:nvSpPr>
        <p:spPr>
          <a:xfrm>
            <a:off x="0" y="608507"/>
            <a:ext cx="736771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/>
              </a:rPr>
              <a:t>Индивидуально-профилактическая работа с   несовершеннолетними, находящимися на учёте в Комиссии 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37658E-CC06-42C4-9B8E-245C8A3359A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07024" y="413697"/>
            <a:ext cx="2950720" cy="1341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254D501-89F6-4867-BC1C-B15EB8BBB6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595" y="4077072"/>
            <a:ext cx="3533324" cy="2253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2969E28-9E92-42F2-8348-FF09211965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595" y="1475185"/>
            <a:ext cx="3475784" cy="2476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A79BAD0-CC64-4D8E-BA57-AD7ED9D0850D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94815" y="1530967"/>
            <a:ext cx="2716232" cy="4222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59D9DB8-C658-4F50-BD9E-7AA96EB1BE46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54377" y="1470281"/>
            <a:ext cx="3031983" cy="4277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1CB21BC0-3043-491D-BB64-FD5AA0C843DD}"/>
              </a:ext>
            </a:extLst>
          </p:cNvPr>
          <p:cNvSpPr/>
          <p:nvPr/>
        </p:nvSpPr>
        <p:spPr>
          <a:xfrm>
            <a:off x="7536160" y="159369"/>
            <a:ext cx="5616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</a:t>
            </a:r>
            <a:endParaRPr lang="ru-RU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xmlns="" id="{54160384-5BA9-4BED-A39A-BCFB3BAE4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7860" y="6479584"/>
            <a:ext cx="749300" cy="365125"/>
          </a:xfrm>
        </p:spPr>
        <p:txBody>
          <a:bodyPr/>
          <a:lstStyle/>
          <a:p>
            <a:pPr lvl="0"/>
            <a:fld id="{A8C14A57-5D5E-4E3F-88D1-4E96D3003023}" type="slidenum">
              <a:rPr lang="ru-RU" sz="1800" b="1" smtClean="0">
                <a:solidFill>
                  <a:schemeClr val="bg1"/>
                </a:solidFill>
                <a:latin typeface="+mn-lt"/>
              </a:rPr>
              <a:pPr lvl="0"/>
              <a:t>9</a:t>
            </a:fld>
            <a:endParaRPr lang="ru-RU" sz="1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1471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613</Words>
  <Application>Microsoft Office PowerPoint</Application>
  <PresentationFormat>Произвольный</PresentationFormat>
  <Paragraphs>127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Исполнительная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js.pugach</dc:creator>
  <cp:lastModifiedBy>user</cp:lastModifiedBy>
  <cp:revision>52</cp:revision>
  <dcterms:modified xsi:type="dcterms:W3CDTF">2024-10-11T07:39:29Z</dcterms:modified>
</cp:coreProperties>
</file>