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86" r:id="rId4"/>
    <p:sldId id="287" r:id="rId5"/>
    <p:sldId id="284" r:id="rId6"/>
    <p:sldId id="257" r:id="rId7"/>
    <p:sldId id="258" r:id="rId8"/>
    <p:sldId id="259" r:id="rId9"/>
    <p:sldId id="260" r:id="rId10"/>
    <p:sldId id="289" r:id="rId11"/>
    <p:sldId id="261" r:id="rId12"/>
    <p:sldId id="262" r:id="rId13"/>
    <p:sldId id="263" r:id="rId14"/>
    <p:sldId id="267" r:id="rId15"/>
    <p:sldId id="266" r:id="rId16"/>
    <p:sldId id="290" r:id="rId17"/>
    <p:sldId id="291" r:id="rId18"/>
    <p:sldId id="270" r:id="rId19"/>
    <p:sldId id="28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26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2304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10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 advClick="0" advTm="10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34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mtClean="0">
                <a:hlinkClick r:id="rId13"/>
              </a:rPr>
              <a:t>Free Powerpoint Templates</a:t>
            </a:r>
            <a:endParaRPr lang="fr-FR" smtClean="0"/>
          </a:p>
        </p:txBody>
      </p:sp>
      <p:pic>
        <p:nvPicPr>
          <p:cNvPr id="1027" name="Picture 39" descr="h rtrae gd jrt ujrt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 Box 8"/>
          <p:cNvSpPr txBox="1">
            <a:spLocks noChangeArrowheads="1"/>
          </p:cNvSpPr>
          <p:nvPr/>
        </p:nvSpPr>
        <p:spPr bwMode="auto">
          <a:xfrm>
            <a:off x="8035925" y="6237288"/>
            <a:ext cx="107315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smtClean="0">
                <a:solidFill>
                  <a:srgbClr val="4A9337"/>
                </a:solidFill>
              </a:rPr>
              <a:t>Page </a:t>
            </a:r>
            <a:fld id="{7ACA5123-30C9-421A-81C7-B5AF8B4EC3C9}" type="slidenum">
              <a:rPr lang="fr-FR" b="1" smtClean="0">
                <a:solidFill>
                  <a:srgbClr val="4A9337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fr-FR" b="1" smtClean="0">
              <a:solidFill>
                <a:srgbClr val="4A933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0000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hyperlink" Target="&#1083;&#1072;&#1075;&#1077;&#1088;&#1100;%20&#1048;&#1089;&#1090;&#1086;&#1082;.pptx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Microsoft_Office_PowerPoint1.sld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87450" y="404813"/>
            <a:ext cx="7631113" cy="2305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800" b="1" i="1" smtClean="0">
                <a:solidFill>
                  <a:srgbClr val="0033CC"/>
                </a:solidFill>
              </a:rPr>
              <a:t>Использование технологии института наставничества в целях профилактики социального неблагополучия несовершеннолетних</a:t>
            </a:r>
            <a:r>
              <a:rPr lang="ru-RU" altLang="ru-RU" b="1" smtClean="0"/>
              <a:t/>
            </a:r>
            <a:br>
              <a:rPr lang="ru-RU" altLang="ru-RU" b="1" smtClean="0"/>
            </a:br>
            <a:endParaRPr lang="ru-RU" altLang="ru-RU" smtClean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411413" y="2708275"/>
            <a:ext cx="6400800" cy="29527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altLang="ru-RU" sz="2000" dirty="0">
                <a:solidFill>
                  <a:srgbClr val="0070C0"/>
                </a:solidFill>
              </a:rPr>
              <a:t>Консультант Администрации Островского района  - ответственный секретарь </a:t>
            </a:r>
            <a:r>
              <a:rPr lang="ru-RU" altLang="ru-RU" sz="2000" dirty="0" smtClean="0">
                <a:solidFill>
                  <a:srgbClr val="0070C0"/>
                </a:solidFill>
              </a:rPr>
              <a:t>КДН и ЗП</a:t>
            </a:r>
          </a:p>
          <a:p>
            <a:pPr algn="r">
              <a:defRPr/>
            </a:pPr>
            <a:r>
              <a:rPr lang="ru-RU" altLang="ru-RU" sz="2000" dirty="0" err="1" smtClean="0">
                <a:solidFill>
                  <a:srgbClr val="0070C0"/>
                </a:solidFill>
              </a:rPr>
              <a:t>Хоронеко</a:t>
            </a:r>
            <a:r>
              <a:rPr lang="ru-RU" altLang="ru-RU" sz="2000" dirty="0" smtClean="0">
                <a:solidFill>
                  <a:srgbClr val="0070C0"/>
                </a:solidFill>
              </a:rPr>
              <a:t> </a:t>
            </a:r>
            <a:r>
              <a:rPr lang="ru-RU" altLang="ru-RU" sz="2000" dirty="0">
                <a:solidFill>
                  <a:srgbClr val="0070C0"/>
                </a:solidFill>
              </a:rPr>
              <a:t>Наталья Михайловна</a:t>
            </a:r>
            <a:endParaRPr lang="ru-RU" sz="2000" b="1" dirty="0">
              <a:solidFill>
                <a:srgbClr val="0070C0"/>
              </a:solidFill>
              <a:latin typeface="Monotype Corsiva" pitchFamily="66" charset="0"/>
            </a:endParaRPr>
          </a:p>
          <a:p>
            <a:pPr algn="r">
              <a:spcBef>
                <a:spcPct val="50000"/>
              </a:spcBef>
              <a:defRPr/>
            </a:pPr>
            <a:r>
              <a:rPr lang="ru-RU" sz="20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Педагог-психолог  высшей категории</a:t>
            </a:r>
          </a:p>
          <a:p>
            <a:pPr algn="r">
              <a:spcBef>
                <a:spcPct val="50000"/>
              </a:spcBef>
              <a:defRPr/>
            </a:pPr>
            <a:r>
              <a:rPr lang="ru-RU" sz="20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МБОУ </a:t>
            </a:r>
            <a:r>
              <a:rPr lang="ru-RU" sz="2000" dirty="0">
                <a:solidFill>
                  <a:srgbClr val="0070C0"/>
                </a:solidFill>
                <a:cs typeface="Times New Roman" panose="02020603050405020304" pitchFamily="18" charset="0"/>
              </a:rPr>
              <a:t>«СОШ №7 им. </a:t>
            </a:r>
            <a:r>
              <a:rPr lang="ru-RU" sz="20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В.Н.Пушкарёва</a:t>
            </a:r>
            <a:r>
              <a:rPr lang="ru-RU" sz="20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»</a:t>
            </a:r>
          </a:p>
          <a:p>
            <a:pPr algn="r">
              <a:spcBef>
                <a:spcPct val="50000"/>
              </a:spcBef>
              <a:defRPr/>
            </a:pPr>
            <a:r>
              <a:rPr lang="ru-RU" sz="20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Лёвочкина Марина Васильевна </a:t>
            </a:r>
            <a:endParaRPr lang="ru-RU" sz="2000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r">
              <a:spcBef>
                <a:spcPct val="50000"/>
              </a:spcBef>
              <a:defRPr/>
            </a:pP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2" name="Picture 5" descr="Ostrov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5294313"/>
            <a:ext cx="7019925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28788" y="1358900"/>
            <a:ext cx="7091362" cy="5848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solidFill>
                  <a:srgbClr val="0070C0"/>
                </a:solidFill>
              </a:rPr>
              <a:t>Всего наставников - 43 человека</a:t>
            </a:r>
          </a:p>
          <a:p>
            <a:pPr>
              <a:defRPr/>
            </a:pPr>
            <a:r>
              <a:rPr lang="ru-RU" sz="2200" b="1" dirty="0">
                <a:solidFill>
                  <a:srgbClr val="0070C0"/>
                </a:solidFill>
              </a:rPr>
              <a:t>Из них женщин - 42 человека</a:t>
            </a:r>
          </a:p>
          <a:p>
            <a:pPr>
              <a:defRPr/>
            </a:pPr>
            <a:r>
              <a:rPr lang="ru-RU" sz="2200" b="1" dirty="0">
                <a:solidFill>
                  <a:srgbClr val="0070C0"/>
                </a:solidFill>
              </a:rPr>
              <a:t>Из них мужчин -1 человек</a:t>
            </a:r>
          </a:p>
          <a:p>
            <a:pPr algn="just">
              <a:defRPr/>
            </a:pPr>
            <a:endParaRPr lang="ru-RU" sz="2200" b="1" dirty="0">
              <a:solidFill>
                <a:srgbClr val="0070C0"/>
              </a:solidFill>
            </a:endParaRPr>
          </a:p>
          <a:p>
            <a:pPr algn="just">
              <a:defRPr/>
            </a:pPr>
            <a:r>
              <a:rPr lang="ru-RU" sz="2200" b="1" u="sng" dirty="0">
                <a:solidFill>
                  <a:srgbClr val="0070C0"/>
                </a:solidFill>
              </a:rPr>
              <a:t>Сферы профессиональной деятельности наставников: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rgbClr val="0070C0"/>
                </a:solidFill>
              </a:rPr>
              <a:t>педагоги, педагоги-психологи социальные педагоги и воспитатели д\с -23 человека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sz="2200" b="1" dirty="0">
              <a:solidFill>
                <a:srgbClr val="0070C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rgbClr val="0070C0"/>
                </a:solidFill>
              </a:rPr>
              <a:t>сотрудники органов опеки и социальной защиты -18 человек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ru-RU" sz="2200" b="1" dirty="0">
              <a:solidFill>
                <a:srgbClr val="0070C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rgbClr val="0070C0"/>
                </a:solidFill>
              </a:rPr>
              <a:t>ответственный секретарь КДНиЗП-1человек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ru-RU" sz="2200" b="1" dirty="0">
              <a:solidFill>
                <a:srgbClr val="0070C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dirty="0">
                <a:solidFill>
                  <a:srgbClr val="0070C0"/>
                </a:solidFill>
              </a:rPr>
              <a:t>МУП «Водоканал» - 1 человек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ru-RU" sz="2200" b="1" dirty="0">
              <a:solidFill>
                <a:srgbClr val="0070C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11267" name="Прямоугольник 5"/>
          <p:cNvSpPr>
            <a:spLocks noChangeArrowheads="1"/>
          </p:cNvSpPr>
          <p:nvPr/>
        </p:nvSpPr>
        <p:spPr bwMode="auto">
          <a:xfrm>
            <a:off x="1763713" y="404813"/>
            <a:ext cx="7056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</a:rPr>
              <a:t>Наставники семей, участвующих в проекте «Право на детство»</a:t>
            </a:r>
            <a:endParaRPr lang="ru-RU" sz="2800"/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1125538"/>
            <a:ext cx="18351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107950" y="188913"/>
            <a:ext cx="8856663" cy="10795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200" b="1" smtClean="0">
                <a:solidFill>
                  <a:srgbClr val="0070C0"/>
                </a:solidFill>
              </a:rPr>
              <a:t>Мероприятия для групп </a:t>
            </a:r>
            <a:br>
              <a:rPr lang="ru-RU" altLang="ru-RU" sz="3200" b="1" smtClean="0">
                <a:solidFill>
                  <a:srgbClr val="0070C0"/>
                </a:solidFill>
              </a:rPr>
            </a:br>
            <a:r>
              <a:rPr lang="ru-RU" altLang="ru-RU" sz="3200" b="1" smtClean="0">
                <a:solidFill>
                  <a:srgbClr val="0070C0"/>
                </a:solidFill>
              </a:rPr>
              <a:t>«наставник – родитель - ребенок»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175" y="1196975"/>
            <a:ext cx="5076825" cy="51117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2000" b="1" i="1" kern="1200" dirty="0">
                <a:solidFill>
                  <a:srgbClr val="0070C0"/>
                </a:solidFill>
              </a:rPr>
              <a:t>т</a:t>
            </a:r>
            <a:r>
              <a:rPr lang="ru-RU" sz="2000" b="1" i="1" kern="1200" dirty="0" smtClean="0">
                <a:solidFill>
                  <a:srgbClr val="0070C0"/>
                </a:solidFill>
              </a:rPr>
              <a:t>ренинги, направленные </a:t>
            </a:r>
            <a:r>
              <a:rPr lang="ru-RU" sz="2000" b="1" i="1" kern="1200" dirty="0">
                <a:solidFill>
                  <a:srgbClr val="0070C0"/>
                </a:solidFill>
              </a:rPr>
              <a:t>на  осознание подростками необходимости перемен и стремление воспользоваться помощью, предоставляемой наставниками и педагогами.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2000" b="1" i="1" kern="1200" dirty="0" smtClean="0">
                <a:solidFill>
                  <a:srgbClr val="0070C0"/>
                </a:solidFill>
              </a:rPr>
              <a:t>мастер-классы, направленные </a:t>
            </a:r>
            <a:r>
              <a:rPr lang="ru-RU" sz="2000" b="1" i="1" kern="1200" dirty="0">
                <a:solidFill>
                  <a:srgbClr val="0070C0"/>
                </a:solidFill>
              </a:rPr>
              <a:t>на </a:t>
            </a:r>
            <a:r>
              <a:rPr lang="ru-RU" sz="2000" b="1" i="1" kern="1200" dirty="0" smtClean="0">
                <a:solidFill>
                  <a:srgbClr val="0070C0"/>
                </a:solidFill>
              </a:rPr>
              <a:t>получение </a:t>
            </a:r>
            <a:r>
              <a:rPr lang="ru-RU" sz="2000" b="1" i="1" kern="1200" dirty="0">
                <a:solidFill>
                  <a:srgbClr val="0070C0"/>
                </a:solidFill>
              </a:rPr>
              <a:t>детьми </a:t>
            </a:r>
            <a:r>
              <a:rPr lang="ru-RU" sz="2000" b="1" i="1" kern="1200" dirty="0" smtClean="0">
                <a:solidFill>
                  <a:srgbClr val="0070C0"/>
                </a:solidFill>
              </a:rPr>
              <a:t>представлений о </a:t>
            </a:r>
            <a:r>
              <a:rPr lang="ru-RU" sz="2000" b="1" i="1" kern="1200" dirty="0">
                <a:solidFill>
                  <a:srgbClr val="0070C0"/>
                </a:solidFill>
              </a:rPr>
              <a:t>профессии журналистика и  </a:t>
            </a:r>
            <a:r>
              <a:rPr lang="ru-RU" sz="2000" b="1" i="1" kern="1200" dirty="0" smtClean="0">
                <a:solidFill>
                  <a:srgbClr val="0070C0"/>
                </a:solidFill>
              </a:rPr>
              <a:t>изготовление </a:t>
            </a:r>
            <a:r>
              <a:rPr lang="ru-RU" sz="2000" b="1" i="1" kern="1200" dirty="0">
                <a:solidFill>
                  <a:srgbClr val="0070C0"/>
                </a:solidFill>
              </a:rPr>
              <a:t>газеты «Ты, Я, Он, Она - вместе дружная Семья!»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2000" b="1" i="1" kern="1200" dirty="0" smtClean="0">
                <a:solidFill>
                  <a:srgbClr val="0070C0"/>
                </a:solidFill>
              </a:rPr>
              <a:t>обучающие семинары с </a:t>
            </a:r>
            <a:r>
              <a:rPr lang="ru-RU" sz="2000" b="1" i="1" kern="1200" dirty="0">
                <a:solidFill>
                  <a:srgbClr val="0070C0"/>
                </a:solidFill>
              </a:rPr>
              <a:t>целью повышения общего уровня социально значимых знаний участников целевой группы подростков с приглашением привлеченных </a:t>
            </a:r>
            <a:r>
              <a:rPr lang="ru-RU" sz="2000" b="1" i="1" kern="1200" dirty="0" smtClean="0">
                <a:solidFill>
                  <a:srgbClr val="0070C0"/>
                </a:solidFill>
              </a:rPr>
              <a:t>специалистов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1465263"/>
            <a:ext cx="16398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2752725"/>
            <a:ext cx="1779588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997200"/>
            <a:ext cx="2000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57350" y="4135438"/>
            <a:ext cx="26828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2622550"/>
            <a:ext cx="328771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 bwMode="auto">
          <a:xfrm>
            <a:off x="1403350" y="188913"/>
            <a:ext cx="7283450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>
                <a:solidFill>
                  <a:srgbClr val="0070C0"/>
                </a:solidFill>
              </a:rPr>
              <a:t>Массовые мероприятия</a:t>
            </a:r>
          </a:p>
        </p:txBody>
      </p:sp>
      <p:sp>
        <p:nvSpPr>
          <p:cNvPr id="13316" name="Объект 3"/>
          <p:cNvSpPr>
            <a:spLocks noGrp="1"/>
          </p:cNvSpPr>
          <p:nvPr>
            <p:ph sz="half" idx="2"/>
          </p:nvPr>
        </p:nvSpPr>
        <p:spPr bwMode="auto">
          <a:xfrm>
            <a:off x="3995738" y="1125538"/>
            <a:ext cx="4975225" cy="16557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2000" b="1" i="1" smtClean="0">
                <a:solidFill>
                  <a:srgbClr val="0070C0"/>
                </a:solidFill>
              </a:rPr>
              <a:t>Продуктивное общение и взаимодействие групп  «взрослый (наставник) – родитель - подросток»</a:t>
            </a:r>
          </a:p>
          <a:p>
            <a:pPr marL="0" indent="0" eaLnBrk="1" hangingPunct="1">
              <a:buFontTx/>
              <a:buNone/>
            </a:pPr>
            <a:endParaRPr lang="ru-RU" altLang="ru-RU" b="1" i="1" smtClean="0">
              <a:solidFill>
                <a:srgbClr val="0070C0"/>
              </a:solidFill>
            </a:endParaRPr>
          </a:p>
        </p:txBody>
      </p:sp>
      <p:pic>
        <p:nvPicPr>
          <p:cNvPr id="1331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5013325"/>
            <a:ext cx="5299075" cy="1576388"/>
          </a:xfrm>
          <a:noFill/>
          <a:ln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2622550"/>
            <a:ext cx="1728788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868363"/>
            <a:ext cx="3508375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5013325"/>
            <a:ext cx="25209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 bwMode="auto">
          <a:xfrm>
            <a:off x="1117600" y="188913"/>
            <a:ext cx="8026400" cy="936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4000" b="1" smtClean="0">
                <a:solidFill>
                  <a:srgbClr val="0070C0"/>
                </a:solidFill>
              </a:rPr>
              <a:t>Программы «Выходного дня»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175" y="836613"/>
            <a:ext cx="5076825" cy="59055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800" b="1" i="1" u="sng" kern="1200" dirty="0" smtClean="0">
                <a:solidFill>
                  <a:srgbClr val="0070C0"/>
                </a:solidFill>
              </a:rPr>
              <a:t>Экскурсии</a:t>
            </a:r>
            <a:r>
              <a:rPr lang="ru-RU" sz="1800" b="1" i="1" u="sng" kern="1200" dirty="0">
                <a:solidFill>
                  <a:srgbClr val="0070C0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Музей «Линия Сталина» с целью военно-патриотического воспитания, 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 женский Спаса Казанский монастырь, с целью пропаганды семейных ценностей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800" b="1" i="1" u="sng" kern="1200" dirty="0">
                <a:solidFill>
                  <a:srgbClr val="0070C0"/>
                </a:solidFill>
              </a:rPr>
              <a:t>Социально </a:t>
            </a:r>
            <a:r>
              <a:rPr lang="ru-RU" sz="1800" b="1" i="1" u="sng" kern="1200" dirty="0" smtClean="0">
                <a:solidFill>
                  <a:srgbClr val="0070C0"/>
                </a:solidFill>
              </a:rPr>
              <a:t>значимые мероприятия</a:t>
            </a:r>
            <a:r>
              <a:rPr lang="ru-RU" sz="1800" b="1" i="1" u="sng" kern="1200" dirty="0">
                <a:solidFill>
                  <a:srgbClr val="0070C0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Международный день семьи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Восстановление парка бывшей дворянской усадьбы конца XVIII  века, расположенного в д. </a:t>
            </a:r>
            <a:r>
              <a:rPr lang="ru-RU" sz="1800" b="1" i="1" kern="1200" dirty="0" err="1">
                <a:solidFill>
                  <a:srgbClr val="0070C0"/>
                </a:solidFill>
              </a:rPr>
              <a:t>Гораи</a:t>
            </a:r>
            <a:r>
              <a:rPr lang="ru-RU" sz="1800" b="1" i="1" kern="1200" dirty="0">
                <a:solidFill>
                  <a:srgbClr val="0070C0"/>
                </a:solidFill>
              </a:rPr>
              <a:t> Островского района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800" kern="1200" dirty="0"/>
              <a:t>      </a:t>
            </a:r>
            <a:r>
              <a:rPr lang="ru-RU" sz="1800" kern="1200" dirty="0" smtClean="0"/>
              <a:t> </a:t>
            </a:r>
            <a:r>
              <a:rPr lang="ru-RU" sz="1800" b="1" i="1" u="sng" kern="1200" dirty="0">
                <a:solidFill>
                  <a:srgbClr val="0070C0"/>
                </a:solidFill>
              </a:rPr>
              <a:t>Спортивно-массовые мероприятия: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«Веселые старты» 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«Папа, мама, я – дружная семья» 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тренировочные игры и участие в районном турнире  по дворовому </a:t>
            </a:r>
            <a:r>
              <a:rPr lang="ru-RU" sz="1800" b="1" i="1" kern="1200" dirty="0" smtClean="0">
                <a:solidFill>
                  <a:srgbClr val="0070C0"/>
                </a:solidFill>
              </a:rPr>
              <a:t>футболу</a:t>
            </a:r>
            <a:endParaRPr lang="ru-RU" sz="1800" b="1" i="1" kern="1200" dirty="0">
              <a:solidFill>
                <a:srgbClr val="0070C0"/>
              </a:solidFill>
            </a:endParaRPr>
          </a:p>
          <a:p>
            <a:pPr eaLnBrk="1" hangingPunct="1"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434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052513"/>
            <a:ext cx="2906713" cy="1728787"/>
          </a:xfrm>
          <a:noFill/>
          <a:ln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7600" y="2781300"/>
            <a:ext cx="2806700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150" y="115888"/>
            <a:ext cx="6840538" cy="7794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>
                <a:solidFill>
                  <a:srgbClr val="0070C0"/>
                </a:solidFill>
              </a:rPr>
              <a:t>Родительская школа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638" y="777875"/>
            <a:ext cx="4824412" cy="60801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 smtClean="0">
                <a:solidFill>
                  <a:srgbClr val="0070C0"/>
                </a:solidFill>
              </a:rPr>
              <a:t>тренинги </a:t>
            </a:r>
            <a:r>
              <a:rPr lang="ru-RU" sz="1800" i="1" kern="1200" dirty="0">
                <a:solidFill>
                  <a:srgbClr val="0070C0"/>
                </a:solidFill>
              </a:rPr>
              <a:t>с применением </a:t>
            </a:r>
            <a:r>
              <a:rPr lang="ru-RU" sz="1800" i="1" kern="1200" dirty="0" smtClean="0">
                <a:solidFill>
                  <a:srgbClr val="0070C0"/>
                </a:solidFill>
              </a:rPr>
              <a:t>музыкотерапии, метода </a:t>
            </a:r>
            <a:r>
              <a:rPr lang="ru-RU" sz="1800" i="1" kern="1200" dirty="0">
                <a:solidFill>
                  <a:srgbClr val="0070C0"/>
                </a:solidFill>
              </a:rPr>
              <a:t>«Семейного окружения», </a:t>
            </a:r>
            <a:r>
              <a:rPr lang="ru-RU" sz="1800" i="1" kern="1200" dirty="0" smtClean="0">
                <a:solidFill>
                  <a:srgbClr val="0070C0"/>
                </a:solidFill>
              </a:rPr>
              <a:t>пескотерапии</a:t>
            </a:r>
            <a:endParaRPr lang="ru-RU" sz="1800" i="1" kern="1200" dirty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 smtClean="0">
                <a:solidFill>
                  <a:srgbClr val="0070C0"/>
                </a:solidFill>
              </a:rPr>
              <a:t>детско-родительские встречи </a:t>
            </a:r>
            <a:r>
              <a:rPr lang="ru-RU" sz="1800" i="1" kern="1200" dirty="0">
                <a:solidFill>
                  <a:srgbClr val="0070C0"/>
                </a:solidFill>
              </a:rPr>
              <a:t>(в подгруппах поддержки)  для обсуждения наиболее актуальных семейных проблем, активизации внутренних ресурсов </a:t>
            </a:r>
            <a:r>
              <a:rPr lang="ru-RU" sz="1800" i="1" kern="1200" dirty="0" smtClean="0">
                <a:solidFill>
                  <a:srgbClr val="0070C0"/>
                </a:solidFill>
              </a:rPr>
              <a:t>семьи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i="1" kern="1200" dirty="0" smtClean="0">
                <a:solidFill>
                  <a:srgbClr val="0070C0"/>
                </a:solidFill>
              </a:rPr>
              <a:t>просмотр </a:t>
            </a:r>
            <a:r>
              <a:rPr lang="ru-RU" sz="1800" i="1" kern="1200" dirty="0">
                <a:solidFill>
                  <a:srgbClr val="0070C0"/>
                </a:solidFill>
              </a:rPr>
              <a:t>и обсуждение телерепортажей семейной </a:t>
            </a:r>
            <a:r>
              <a:rPr lang="ru-RU" sz="1800" i="1" kern="1200" dirty="0" smtClean="0">
                <a:solidFill>
                  <a:srgbClr val="0070C0"/>
                </a:solidFill>
              </a:rPr>
              <a:t>направленности 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>
                <a:solidFill>
                  <a:srgbClr val="0070C0"/>
                </a:solidFill>
              </a:rPr>
              <a:t>г</a:t>
            </a:r>
            <a:r>
              <a:rPr lang="ru-RU" sz="1800" b="1" i="1" kern="1200" dirty="0" smtClean="0">
                <a:solidFill>
                  <a:srgbClr val="0070C0"/>
                </a:solidFill>
              </a:rPr>
              <a:t>рупповые </a:t>
            </a:r>
            <a:r>
              <a:rPr lang="ru-RU" sz="1800" b="1" i="1" kern="1200" dirty="0">
                <a:solidFill>
                  <a:srgbClr val="0070C0"/>
                </a:solidFill>
              </a:rPr>
              <a:t>встречи </a:t>
            </a:r>
            <a:r>
              <a:rPr lang="ru-RU" sz="1800" i="1" kern="1200" dirty="0">
                <a:solidFill>
                  <a:srgbClr val="0070C0"/>
                </a:solidFill>
              </a:rPr>
              <a:t>с целью повышения общей культуры семейного воспитания и защиты прав детей, оказания индивидуальной помощи по запросу со стороны семьи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800" b="1" i="1" kern="1200" dirty="0" smtClean="0">
                <a:solidFill>
                  <a:srgbClr val="0070C0"/>
                </a:solidFill>
              </a:rPr>
              <a:t>семейные </a:t>
            </a:r>
            <a:r>
              <a:rPr lang="ru-RU" sz="1800" b="1" i="1" kern="1200" dirty="0">
                <a:solidFill>
                  <a:srgbClr val="0070C0"/>
                </a:solidFill>
              </a:rPr>
              <a:t>мастер-классы </a:t>
            </a:r>
            <a:r>
              <a:rPr lang="ru-RU" sz="1800" i="1" kern="1200" dirty="0">
                <a:solidFill>
                  <a:srgbClr val="0070C0"/>
                </a:solidFill>
              </a:rPr>
              <a:t>по защите прав детей для семей, нуждающихся в помощи в связи с фактом нарушения прав ребенка и риском нарушения прав ребенка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5364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338" y="2349500"/>
            <a:ext cx="2359025" cy="1766888"/>
          </a:xfrm>
          <a:noFill/>
          <a:ln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7232" t="28220" r="4407" b="5643"/>
          <a:stretch/>
        </p:blipFill>
        <p:spPr bwMode="auto">
          <a:xfrm>
            <a:off x="179512" y="309251"/>
            <a:ext cx="2040684" cy="200854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7971" r="11756" b="2488"/>
          <a:stretch/>
        </p:blipFill>
        <p:spPr bwMode="auto">
          <a:xfrm flipH="1">
            <a:off x="1835696" y="1052736"/>
            <a:ext cx="2003520" cy="2242095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5367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97025" y="4429125"/>
            <a:ext cx="2713038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9"/>
          <p:cNvPicPr>
            <a:picLocks noChangeAspect="1" noChangeArrowheads="1"/>
          </p:cNvPicPr>
          <p:nvPr/>
        </p:nvPicPr>
        <p:blipFill>
          <a:blip r:embed="rId6" cstate="print"/>
          <a:srcRect t="13107"/>
          <a:stretch>
            <a:fillRect/>
          </a:stretch>
        </p:blipFill>
        <p:spPr bwMode="auto">
          <a:xfrm>
            <a:off x="222250" y="4429125"/>
            <a:ext cx="1998663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9117013" cy="122396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kern="1200" dirty="0" smtClean="0">
                <a:solidFill>
                  <a:srgbClr val="0070C0"/>
                </a:solidFill>
              </a:rPr>
              <a:t>Специальный социально-реабилитационный лагерь «</a:t>
            </a:r>
            <a:r>
              <a:rPr lang="ru-RU" sz="3600" kern="1200" dirty="0" smtClean="0">
                <a:solidFill>
                  <a:srgbClr val="0070C0"/>
                </a:solidFill>
                <a:hlinkClick r:id="rId2" action="ppaction://hlinkpres?slideindex=1&amp;slidetitle="/>
              </a:rPr>
              <a:t>Исток</a:t>
            </a:r>
            <a:r>
              <a:rPr lang="ru-RU" sz="3600" kern="1200" dirty="0" smtClean="0">
                <a:solidFill>
                  <a:srgbClr val="0070C0"/>
                </a:solidFill>
              </a:rPr>
              <a:t>»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3938" y="1557338"/>
            <a:ext cx="5410200" cy="530066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900" b="1" i="1" kern="1200" dirty="0" smtClean="0">
                <a:solidFill>
                  <a:srgbClr val="0070C0"/>
                </a:solidFill>
              </a:rPr>
              <a:t> Проведение </a:t>
            </a:r>
            <a:r>
              <a:rPr lang="ru-RU" sz="1900" b="1" i="1" kern="1200" dirty="0">
                <a:solidFill>
                  <a:srgbClr val="0070C0"/>
                </a:solidFill>
              </a:rPr>
              <a:t>квестов, конкурсов, индивидуальных заданий и мастер-классов для участников целевых </a:t>
            </a:r>
            <a:r>
              <a:rPr lang="ru-RU" sz="1900" b="1" i="1" kern="1200" dirty="0" smtClean="0">
                <a:solidFill>
                  <a:srgbClr val="0070C0"/>
                </a:solidFill>
              </a:rPr>
              <a:t>групп с целью: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900" b="1" i="1" kern="1200" dirty="0" smtClean="0">
                <a:solidFill>
                  <a:srgbClr val="0070C0"/>
                </a:solidFill>
              </a:rPr>
              <a:t>Предупреждения жестокого </a:t>
            </a:r>
            <a:r>
              <a:rPr lang="ru-RU" sz="1900" b="1" i="1" kern="1200" dirty="0">
                <a:solidFill>
                  <a:srgbClr val="0070C0"/>
                </a:solidFill>
              </a:rPr>
              <a:t>обращения с детьми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900" b="1" i="1" kern="1200" dirty="0">
                <a:solidFill>
                  <a:srgbClr val="0070C0"/>
                </a:solidFill>
              </a:rPr>
              <a:t>Гармонизации детско-родительских отношений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900" b="1" i="1" kern="1200" dirty="0">
                <a:solidFill>
                  <a:srgbClr val="0070C0"/>
                </a:solidFill>
              </a:rPr>
              <a:t>Повышение родительских </a:t>
            </a:r>
            <a:r>
              <a:rPr lang="ru-RU" sz="1900" b="1" i="1" kern="1200" dirty="0" smtClean="0">
                <a:solidFill>
                  <a:srgbClr val="0070C0"/>
                </a:solidFill>
              </a:rPr>
              <a:t>компетенций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900" b="1" i="1" kern="1200" dirty="0" smtClean="0">
                <a:solidFill>
                  <a:srgbClr val="0070C0"/>
                </a:solidFill>
              </a:rPr>
              <a:t>Формирования взаимной </a:t>
            </a:r>
            <a:r>
              <a:rPr lang="ru-RU" sz="1900" b="1" i="1" kern="1200" dirty="0">
                <a:solidFill>
                  <a:srgbClr val="0070C0"/>
                </a:solidFill>
              </a:rPr>
              <a:t>поддержки с участием </a:t>
            </a:r>
            <a:r>
              <a:rPr lang="ru-RU" sz="1900" b="1" i="1" kern="1200" dirty="0" smtClean="0">
                <a:solidFill>
                  <a:srgbClr val="0070C0"/>
                </a:solidFill>
              </a:rPr>
              <a:t>специалистов </a:t>
            </a:r>
            <a:r>
              <a:rPr lang="ru-RU" sz="1900" b="1" i="1" kern="1200" dirty="0">
                <a:solidFill>
                  <a:srgbClr val="0070C0"/>
                </a:solidFill>
              </a:rPr>
              <a:t>и наставников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1900" b="1" i="1" kern="1200" dirty="0" smtClean="0">
                <a:solidFill>
                  <a:srgbClr val="0070C0"/>
                </a:solidFill>
              </a:rPr>
              <a:t>Использования метода </a:t>
            </a:r>
            <a:r>
              <a:rPr lang="ru-RU" sz="1900" b="1" i="1" kern="1200" dirty="0">
                <a:solidFill>
                  <a:srgbClr val="0070C0"/>
                </a:solidFill>
              </a:rPr>
              <a:t>выездного медико-психолого-педагогического погружения при поддержке привлеченных </a:t>
            </a:r>
            <a:r>
              <a:rPr lang="ru-RU" sz="1900" b="1" i="1" kern="1200" dirty="0" smtClean="0">
                <a:solidFill>
                  <a:srgbClr val="0070C0"/>
                </a:solidFill>
              </a:rPr>
              <a:t>специалистов </a:t>
            </a:r>
            <a:endParaRPr lang="ru-RU" sz="1900" b="1" i="1" kern="1200" dirty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638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1750" y="1784350"/>
            <a:ext cx="2025650" cy="1519238"/>
          </a:xfrm>
          <a:noFill/>
          <a:ln>
            <a:miter lim="800000"/>
            <a:headEnd/>
            <a:tailEnd/>
          </a:ln>
        </p:spPr>
      </p:pic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50" y="3313113"/>
            <a:ext cx="1990725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92463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4797425"/>
            <a:ext cx="1990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513" y="4640263"/>
            <a:ext cx="1323975" cy="177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25" y="233363"/>
            <a:ext cx="5667375" cy="628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150" y="0"/>
            <a:ext cx="7273925" cy="62484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СОДЕРЖАНИЕ «ДНЕВНИКА НАСТАВНИКА»</a:t>
            </a:r>
          </a:p>
          <a:p>
            <a:pPr algn="ctr">
              <a:defRPr/>
            </a:pPr>
            <a:endParaRPr lang="ru-RU" altLang="ru-RU" sz="20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ПОЯСНИТЕЛЬНАЯ ЗАПИСКА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ИНФОРМАЦИОННАЯ КАРТА</a:t>
            </a:r>
            <a:endParaRPr lang="ru-RU" altLang="ru-RU" sz="2000" b="1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ХАРАКТЕРИСТИКА ДЕТСКО-РОДИТЕЛЬСКИХ ОТНОШЕНИЙ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РЕЗУЛЬТАТЫ ДИАГНОСТИКИ - ВЫЯВЛЕННЫЕ ПРОБЛЕМЫ, ПРИЧИНЫ НАХОЖДЕНИЯ СЕМЬИ В КРИЗИСНОЙ СИТУАЦИИ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КАРТА НАБЛЮДЕНИЙ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УЧАСТИЕ ЧЛЕНОВ СЕМЬИ В ЗНАЧИМЫХ МЕРОПРИЯТИЯХ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ИТОГИ РЕАЛИЗАЦИИ МЕРОПРИЯТИЙ СОЦИАЛЬНОГО СОПРОВОЖДЕНИЯ СЕМЬИ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4652963"/>
            <a:ext cx="14033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>
                <a:solidFill>
                  <a:srgbClr val="0070C0"/>
                </a:solidFill>
              </a:rPr>
              <a:t>Социальные партнеры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sz="half" idx="1"/>
          </p:nvPr>
        </p:nvSpPr>
        <p:spPr bwMode="auto">
          <a:xfrm>
            <a:off x="755650" y="1125538"/>
            <a:ext cx="4032250" cy="30241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z="2000" smtClean="0"/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400" b="1" i="1" smtClean="0">
                <a:solidFill>
                  <a:srgbClr val="0070C0"/>
                </a:solidFill>
              </a:rPr>
              <a:t>ГБОУ Псковской области «Областной центр семьи»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400" b="1" i="1" smtClean="0">
                <a:solidFill>
                  <a:srgbClr val="0070C0"/>
                </a:solidFill>
              </a:rPr>
              <a:t>Центр реабилитации и психологической поддержки «Ручей» Псковская область</a:t>
            </a:r>
          </a:p>
          <a:p>
            <a:pPr eaLnBrk="1" hangingPunct="1"/>
            <a:endParaRPr lang="ru-RU" altLang="ru-RU" sz="2400" smtClean="0"/>
          </a:p>
        </p:txBody>
      </p:sp>
      <p:sp>
        <p:nvSpPr>
          <p:cNvPr id="19460" name="Объект 3"/>
          <p:cNvSpPr>
            <a:spLocks noGrp="1"/>
          </p:cNvSpPr>
          <p:nvPr>
            <p:ph sz="half" idx="2"/>
          </p:nvPr>
        </p:nvSpPr>
        <p:spPr bwMode="auto">
          <a:xfrm>
            <a:off x="4643438" y="1484313"/>
            <a:ext cx="4392612" cy="28813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altLang="ru-RU" sz="2400" b="1" i="1" smtClean="0">
                <a:solidFill>
                  <a:srgbClr val="0070C0"/>
                </a:solidFill>
              </a:rPr>
              <a:t>ГБУЗ Областной центр Медицинской профилактики Псковской области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400" b="1" i="1" smtClean="0">
                <a:solidFill>
                  <a:srgbClr val="0070C0"/>
                </a:solidFill>
              </a:rPr>
              <a:t>Псковский филиал  Академии ФСИН России </a:t>
            </a:r>
          </a:p>
          <a:p>
            <a:pPr eaLnBrk="1" hangingPunct="1">
              <a:buFont typeface="Wingdings" pitchFamily="2" charset="2"/>
              <a:buChar char="Ø"/>
            </a:pPr>
            <a:endParaRPr lang="ru-RU" altLang="ru-RU" sz="2400" b="1" i="1" smtClean="0">
              <a:solidFill>
                <a:srgbClr val="0070C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altLang="ru-RU" sz="2400" b="1" i="1" smtClean="0">
              <a:solidFill>
                <a:srgbClr val="0070C0"/>
              </a:solidFill>
            </a:endParaRPr>
          </a:p>
          <a:p>
            <a:pPr eaLnBrk="1" hangingPunct="1"/>
            <a:endParaRPr lang="ru-RU" altLang="ru-RU" sz="2000" smtClean="0"/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4365625"/>
            <a:ext cx="21590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5181600"/>
            <a:ext cx="2481262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7375" y="3789363"/>
            <a:ext cx="22320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 bwMode="auto">
          <a:xfrm>
            <a:off x="2771775" y="4724400"/>
            <a:ext cx="5486400" cy="6429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mtClean="0"/>
              <a:t>Муниципальное образование «Островский район» Псковской области</a:t>
            </a:r>
          </a:p>
        </p:txBody>
      </p:sp>
      <p:sp>
        <p:nvSpPr>
          <p:cNvPr id="20483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476375" y="5367338"/>
            <a:ext cx="6119813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altLang="ru-RU" smtClean="0"/>
          </a:p>
        </p:txBody>
      </p:sp>
      <p:pic>
        <p:nvPicPr>
          <p:cNvPr id="20484" name="Picture 5" descr="Ostrov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5294313"/>
            <a:ext cx="7019925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485" name="Рисунок 5"/>
          <p:cNvGraphicFramePr>
            <a:graphicFrameLocks noGrp="1" noChangeAspect="1"/>
          </p:cNvGraphicFramePr>
          <p:nvPr>
            <p:ph type="pic" idx="1"/>
          </p:nvPr>
        </p:nvGraphicFramePr>
        <p:xfrm>
          <a:off x="1692275" y="188913"/>
          <a:ext cx="7056438" cy="4535487"/>
        </p:xfrm>
        <a:graphic>
          <a:graphicData uri="http://schemas.openxmlformats.org/presentationml/2006/ole">
            <p:oleObj spid="_x0000_s20485" name="Слайд" r:id="rId4" imgW="4570378" imgH="3427533" progId="PowerPoint.Slide.12">
              <p:embed/>
            </p:oleObj>
          </a:graphicData>
        </a:graphic>
      </p:graphicFrame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C:\Users\User\Desktop\1_4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0"/>
            <a:ext cx="2808287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Прямоугольник 4"/>
          <p:cNvSpPr>
            <a:spLocks noChangeArrowheads="1"/>
          </p:cNvSpPr>
          <p:nvPr/>
        </p:nvSpPr>
        <p:spPr bwMode="auto">
          <a:xfrm>
            <a:off x="4051300" y="188913"/>
            <a:ext cx="49847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0033CC"/>
                </a:solidFill>
              </a:rPr>
              <a:t>“Дети – это наша старость. </a:t>
            </a:r>
          </a:p>
          <a:p>
            <a:r>
              <a:rPr lang="ru-RU" sz="2800" b="1" i="1">
                <a:solidFill>
                  <a:srgbClr val="0033CC"/>
                </a:solidFill>
              </a:rPr>
              <a:t>Правильное воспитание - это наша счастливая старость, плохое воспитание - это, будущее горе, это наши слезы, это наша вина перед другими людьми, перед всей страной”. </a:t>
            </a:r>
            <a:endParaRPr lang="ru-RU" sz="2800" b="1">
              <a:solidFill>
                <a:srgbClr val="0033CC"/>
              </a:solidFill>
            </a:endParaRPr>
          </a:p>
        </p:txBody>
      </p:sp>
      <p:sp>
        <p:nvSpPr>
          <p:cNvPr id="3076" name="Прямоугольник 5"/>
          <p:cNvSpPr>
            <a:spLocks noChangeArrowheads="1"/>
          </p:cNvSpPr>
          <p:nvPr/>
        </p:nvSpPr>
        <p:spPr bwMode="auto">
          <a:xfrm>
            <a:off x="5280025" y="5300663"/>
            <a:ext cx="3033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800" b="1" i="1">
                <a:solidFill>
                  <a:srgbClr val="0033CC"/>
                </a:solidFill>
              </a:rPr>
              <a:t>А. С. Макаренко</a:t>
            </a:r>
            <a:endParaRPr lang="ru-RU" sz="2800" b="1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75" y="1484313"/>
            <a:ext cx="4840288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9" name="Прямоугольник 2"/>
          <p:cNvSpPr>
            <a:spLocks noChangeArrowheads="1"/>
          </p:cNvSpPr>
          <p:nvPr/>
        </p:nvSpPr>
        <p:spPr bwMode="auto">
          <a:xfrm>
            <a:off x="1692275" y="404813"/>
            <a:ext cx="72009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 i="1">
                <a:solidFill>
                  <a:srgbClr val="0033CC"/>
                </a:solidFill>
              </a:rPr>
              <a:t>НАСТАВНИК</a:t>
            </a:r>
            <a:br>
              <a:rPr lang="ru-RU" altLang="ru-RU" sz="2800" b="1" i="1">
                <a:solidFill>
                  <a:srgbClr val="0033CC"/>
                </a:solidFill>
              </a:rPr>
            </a:br>
            <a:r>
              <a:rPr lang="ru-RU" altLang="ru-RU" sz="2800" b="1" i="1">
                <a:solidFill>
                  <a:srgbClr val="0033CC"/>
                </a:solidFill>
              </a:rPr>
              <a:t>– человек, осуществляющий наставничество</a:t>
            </a:r>
            <a:endParaRPr lang="ru-RU" sz="2800"/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2411413" y="4425950"/>
            <a:ext cx="63373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i="1">
                <a:solidFill>
                  <a:srgbClr val="0033CC"/>
                </a:solidFill>
              </a:rPr>
              <a:t>Смысл наставничества – провести своего подопечного (подшефного) «над пропастью», по «бездне»  через самые сложные моменты его жизни.</a:t>
            </a:r>
            <a:br>
              <a:rPr lang="ru-RU" altLang="ru-RU" sz="2400" b="1" i="1">
                <a:solidFill>
                  <a:srgbClr val="0033CC"/>
                </a:solidFill>
              </a:rPr>
            </a:br>
            <a:endParaRPr lang="ru-RU" sz="2400"/>
          </a:p>
        </p:txBody>
      </p:sp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1979613" y="674688"/>
            <a:ext cx="64087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 i="1">
                <a:solidFill>
                  <a:srgbClr val="0033CC"/>
                </a:solidFill>
              </a:rPr>
              <a:t>Условия реализации технологии института наставничества</a:t>
            </a:r>
            <a:endParaRPr lang="ru-RU" sz="2800"/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1979613" y="2205038"/>
            <a:ext cx="6840537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altLang="ru-RU" sz="2400" b="1" i="1">
                <a:solidFill>
                  <a:srgbClr val="0033CC"/>
                </a:solidFill>
              </a:rPr>
              <a:t>общественно-государственное партнерство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altLang="ru-RU" sz="2400" b="1" i="1">
                <a:solidFill>
                  <a:srgbClr val="0033CC"/>
                </a:solidFill>
              </a:rPr>
              <a:t>распространение философии наставничества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altLang="ru-RU" sz="2400" b="1" i="1">
                <a:solidFill>
                  <a:srgbClr val="0033CC"/>
                </a:solidFill>
              </a:rPr>
              <a:t>обучающие мероприятия для наставников и воспитанников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altLang="ru-RU" sz="2400" b="1" i="1">
                <a:solidFill>
                  <a:srgbClr val="0033CC"/>
                </a:solidFill>
              </a:rPr>
              <a:t>организация совместной деятельности наставника и наставляемого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altLang="ru-RU" sz="2400" b="1" i="1">
                <a:solidFill>
                  <a:srgbClr val="0033CC"/>
                </a:solidFill>
              </a:rPr>
              <a:t>единое нормативно-информационное и понятийное пространство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1628775"/>
            <a:ext cx="176371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b/b4/Coat_of_Arms_of_Ostrov_%28Pskov_oblast%29_%281781%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65088"/>
            <a:ext cx="14398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188913"/>
            <a:ext cx="2005013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5"/>
          <p:cNvSpPr>
            <a:spLocks noChangeArrowheads="1"/>
          </p:cNvSpPr>
          <p:nvPr/>
        </p:nvSpPr>
        <p:spPr bwMode="auto">
          <a:xfrm>
            <a:off x="1403350" y="2060575"/>
            <a:ext cx="69850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0070C0"/>
                </a:solidFill>
              </a:rPr>
              <a:t>Инновационный </a:t>
            </a:r>
            <a:br>
              <a:rPr lang="ru-RU" altLang="ru-RU" sz="3200" b="1">
                <a:solidFill>
                  <a:srgbClr val="0070C0"/>
                </a:solidFill>
              </a:rPr>
            </a:br>
            <a:r>
              <a:rPr lang="ru-RU" altLang="ru-RU" sz="3200" b="1">
                <a:solidFill>
                  <a:srgbClr val="0070C0"/>
                </a:solidFill>
              </a:rPr>
              <a:t>социальный проект</a:t>
            </a:r>
            <a:br>
              <a:rPr lang="ru-RU" altLang="ru-RU" sz="3200" b="1">
                <a:solidFill>
                  <a:srgbClr val="0070C0"/>
                </a:solidFill>
              </a:rPr>
            </a:br>
            <a:r>
              <a:rPr lang="ru-RU" altLang="ru-RU" sz="3200" b="1">
                <a:solidFill>
                  <a:srgbClr val="0070C0"/>
                </a:solidFill>
              </a:rPr>
              <a:t>«Право на детство»</a:t>
            </a:r>
          </a:p>
          <a:p>
            <a:pPr algn="ctr"/>
            <a:endParaRPr lang="ru-RU" sz="3200" b="1">
              <a:solidFill>
                <a:srgbClr val="0070C0"/>
              </a:solidFill>
            </a:endParaRPr>
          </a:p>
          <a:p>
            <a:endParaRPr lang="ru-RU" sz="2800"/>
          </a:p>
          <a:p>
            <a:pPr algn="ctr"/>
            <a:r>
              <a:rPr lang="ru-RU" altLang="ru-RU" sz="2800" i="1">
                <a:solidFill>
                  <a:srgbClr val="0070C0"/>
                </a:solidFill>
              </a:rPr>
              <a:t>Муниципальное образование «Островский район» </a:t>
            </a:r>
          </a:p>
          <a:p>
            <a:pPr algn="ctr"/>
            <a:r>
              <a:rPr lang="ru-RU" altLang="ru-RU" sz="2800" i="1">
                <a:solidFill>
                  <a:srgbClr val="0070C0"/>
                </a:solidFill>
              </a:rPr>
              <a:t>Псковской области</a:t>
            </a:r>
          </a:p>
          <a:p>
            <a:pPr algn="ctr"/>
            <a:r>
              <a:rPr lang="ru-RU" altLang="ru-RU" sz="2800" i="1">
                <a:solidFill>
                  <a:srgbClr val="0070C0"/>
                </a:solidFill>
              </a:rPr>
              <a:t>Апрель 2018 – сентябрь 2019</a:t>
            </a:r>
          </a:p>
          <a:p>
            <a:endParaRPr lang="ru-RU" sz="2800" i="1">
              <a:solidFill>
                <a:srgbClr val="0070C0"/>
              </a:solidFill>
            </a:endParaRPr>
          </a:p>
          <a:p>
            <a:endParaRPr lang="ru-RU" sz="2800"/>
          </a:p>
        </p:txBody>
      </p:sp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4000" smtClean="0">
                <a:solidFill>
                  <a:srgbClr val="0070C0"/>
                </a:solidFill>
              </a:rPr>
              <a:t>Задачи проекта</a:t>
            </a:r>
          </a:p>
        </p:txBody>
      </p:sp>
      <p:sp>
        <p:nvSpPr>
          <p:cNvPr id="7171" name="Объект 2"/>
          <p:cNvSpPr>
            <a:spLocks noGrp="1"/>
          </p:cNvSpPr>
          <p:nvPr>
            <p:ph sz="half" idx="1"/>
          </p:nvPr>
        </p:nvSpPr>
        <p:spPr bwMode="auto">
          <a:xfrm>
            <a:off x="468313" y="1412875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1800" b="1" i="1" smtClean="0">
                <a:solidFill>
                  <a:srgbClr val="0070C0"/>
                </a:solidFill>
              </a:rPr>
              <a:t>Консолидация ресурсов и возможностей муниципального образования «Островский район» для сохранения и восстановления семейного окружения детей, в том числе создание рабочей межведомственной группы, районной психолого-медико-педагогической комиссии.</a:t>
            </a:r>
          </a:p>
          <a:p>
            <a:pPr eaLnBrk="1" hangingPunct="1"/>
            <a:r>
              <a:rPr lang="ru-RU" altLang="ru-RU" sz="1800" b="1" i="1" smtClean="0">
                <a:solidFill>
                  <a:srgbClr val="0070C0"/>
                </a:solidFill>
              </a:rPr>
              <a:t>Выявление и оказание помощи детям, находящимся в трудной жизненной ситуации, испытывающих сложности в социализации.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7172" name="Объект 3"/>
          <p:cNvSpPr>
            <a:spLocks noGrp="1"/>
          </p:cNvSpPr>
          <p:nvPr>
            <p:ph sz="half" idx="2"/>
          </p:nvPr>
        </p:nvSpPr>
        <p:spPr bwMode="auto">
          <a:xfrm>
            <a:off x="4643438" y="1341438"/>
            <a:ext cx="4249737" cy="47513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1800" b="1" i="1" smtClean="0">
                <a:solidFill>
                  <a:srgbClr val="0070C0"/>
                </a:solidFill>
              </a:rPr>
              <a:t>Внедрение эффективных социальных практик, методов, форм работы с детьми и семьями, включая наставничество, социальное сопровождение семей, программы «Выходного дня», метод  «Семейного окружения» и др.</a:t>
            </a:r>
          </a:p>
          <a:p>
            <a:pPr eaLnBrk="1" hangingPunct="1"/>
            <a:r>
              <a:rPr lang="ru-RU" altLang="ru-RU" sz="1800" b="1" i="1" smtClean="0">
                <a:solidFill>
                  <a:srgbClr val="0070C0"/>
                </a:solidFill>
              </a:rPr>
              <a:t>Обобщение результатов проекта и распространение эффективной  социальной практики на территории муниципальных образований Псковской области для достижения положительных результатов в работе по профилактике социального сиротства.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0"/>
            <a:ext cx="150495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112713"/>
            <a:ext cx="8229600" cy="8509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600" smtClean="0">
                <a:solidFill>
                  <a:srgbClr val="0070C0"/>
                </a:solidFill>
              </a:rPr>
              <a:t>Целевые группы 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 bwMode="auto">
          <a:xfrm>
            <a:off x="395288" y="908050"/>
            <a:ext cx="8569325" cy="58340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altLang="ru-RU" sz="2000" smtClean="0">
                <a:solidFill>
                  <a:srgbClr val="0070C0"/>
                </a:solidFill>
              </a:rPr>
              <a:t>Дети из семей, находящихся в социально опасном положении, вызванном: угрозой лишения родительских прав; угрозой жестокого обращения с ребенком (43 ребенка из 17 семей)</a:t>
            </a:r>
          </a:p>
          <a:p>
            <a:pPr algn="just" eaLnBrk="1" hangingPunct="1"/>
            <a:r>
              <a:rPr lang="ru-RU" altLang="ru-RU" sz="2000" smtClean="0">
                <a:solidFill>
                  <a:srgbClr val="0070C0"/>
                </a:solidFill>
              </a:rPr>
              <a:t>Семьи, нуждающиеся в помощи в связи с риском нарушения прав ребенка (детей), сложностями обеспечения прав детей (12 семей, воспитывающие 33 ребенка).</a:t>
            </a:r>
          </a:p>
          <a:p>
            <a:pPr algn="just" eaLnBrk="1" hangingPunct="1"/>
            <a:r>
              <a:rPr lang="ru-RU" altLang="ru-RU" sz="2000" smtClean="0">
                <a:solidFill>
                  <a:srgbClr val="0070C0"/>
                </a:solidFill>
              </a:rPr>
              <a:t>Дети из семей, находящихся в трудной жизненной ситуации, обусловленной: низким уровнем доходов; сложностями адаптации после переезда на новое место жительства (56 детей из 21 семьи)</a:t>
            </a:r>
          </a:p>
          <a:p>
            <a:pPr algn="just" eaLnBrk="1" hangingPunct="1"/>
            <a:r>
              <a:rPr lang="ru-RU" altLang="ru-RU" sz="2000" smtClean="0">
                <a:solidFill>
                  <a:srgbClr val="0070C0"/>
                </a:solidFill>
              </a:rPr>
              <a:t>Дети из семей с риском нарушения прав и законных интересов ребенка, вызванным: отсутствием попечения над ребенком (детьми) вследствие внутрисемейного конфликта, развода родителей, кризиса детско-родительских отношений (26 детей из 12 семей)</a:t>
            </a:r>
          </a:p>
          <a:p>
            <a:pPr algn="just" eaLnBrk="1" hangingPunct="1"/>
            <a:r>
              <a:rPr lang="ru-RU" altLang="ru-RU" sz="2000" smtClean="0">
                <a:solidFill>
                  <a:srgbClr val="0070C0"/>
                </a:solidFill>
              </a:rPr>
              <a:t>Семьи, находящиеся в обстоятельствах, которые они не могут преодолеть самостоятельно, и вследствие этого нуждаются в помощи путем социального сопровождения (30 семей воспитывающие 70 детей)</a:t>
            </a:r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mtClean="0"/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88" y="0"/>
            <a:ext cx="15478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 bwMode="auto">
          <a:xfrm>
            <a:off x="1331913" y="25400"/>
            <a:ext cx="7508875" cy="18192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200" b="1" smtClean="0">
                <a:solidFill>
                  <a:srgbClr val="0070C0"/>
                </a:solidFill>
              </a:rPr>
              <a:t>Комплексная социальная,  психолого-педагогическая диагностика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sz="half" idx="1"/>
          </p:nvPr>
        </p:nvSpPr>
        <p:spPr bwMode="auto">
          <a:xfrm>
            <a:off x="539750" y="1773238"/>
            <a:ext cx="4038600" cy="4652962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Мониторинг целевой группы: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>
                <a:solidFill>
                  <a:srgbClr val="0070C0"/>
                </a:solidFill>
              </a:rPr>
              <a:t>Анкета социальной адаптации (для родителей)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методики  </a:t>
            </a:r>
            <a:r>
              <a:rPr lang="ru-RU" altLang="ru-RU" sz="1800" b="1" i="1" dirty="0">
                <a:solidFill>
                  <a:srgbClr val="0070C0"/>
                </a:solidFill>
              </a:rPr>
              <a:t>"ЭФФЕКТОН"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Тест </a:t>
            </a:r>
            <a:r>
              <a:rPr lang="ru-RU" altLang="ru-RU" sz="1800" b="1" i="1" dirty="0">
                <a:solidFill>
                  <a:srgbClr val="0070C0"/>
                </a:solidFill>
              </a:rPr>
              <a:t>родительского отношения (для родителей)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МЦВ </a:t>
            </a:r>
            <a:r>
              <a:rPr lang="ru-RU" altLang="ru-RU" sz="1800" b="1" i="1" dirty="0" err="1">
                <a:solidFill>
                  <a:srgbClr val="0070C0"/>
                </a:solidFill>
              </a:rPr>
              <a:t>Люшера</a:t>
            </a:r>
            <a:endParaRPr lang="ru-RU" altLang="ru-RU" sz="1800" b="1" i="1" dirty="0">
              <a:solidFill>
                <a:srgbClr val="0070C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Опросник </a:t>
            </a:r>
            <a:r>
              <a:rPr lang="ru-RU" altLang="ru-RU" sz="1800" b="1" i="1" dirty="0">
                <a:solidFill>
                  <a:srgbClr val="0070C0"/>
                </a:solidFill>
              </a:rPr>
              <a:t>САН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Методика </a:t>
            </a:r>
            <a:r>
              <a:rPr lang="ru-RU" altLang="ru-RU" sz="1800" b="1" i="1" dirty="0">
                <a:solidFill>
                  <a:srgbClr val="0070C0"/>
                </a:solidFill>
              </a:rPr>
              <a:t>выявления ситуативной тревожности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Опросник </a:t>
            </a:r>
            <a:r>
              <a:rPr lang="ru-RU" altLang="ru-RU" sz="1800" b="1" i="1" dirty="0" err="1">
                <a:solidFill>
                  <a:srgbClr val="0070C0"/>
                </a:solidFill>
              </a:rPr>
              <a:t>Басса-Дарка</a:t>
            </a:r>
            <a:r>
              <a:rPr lang="ru-RU" altLang="ru-RU" sz="1800" b="1" i="1" dirty="0">
                <a:solidFill>
                  <a:srgbClr val="0070C0"/>
                </a:solidFill>
              </a:rPr>
              <a:t> (выявление уровня агрессии)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800" b="1" i="1" dirty="0" smtClean="0">
                <a:solidFill>
                  <a:srgbClr val="0070C0"/>
                </a:solidFill>
              </a:rPr>
              <a:t>Методика </a:t>
            </a:r>
            <a:r>
              <a:rPr lang="ru-RU" altLang="ru-RU" sz="1800" b="1" i="1" dirty="0" err="1">
                <a:solidFill>
                  <a:srgbClr val="0070C0"/>
                </a:solidFill>
              </a:rPr>
              <a:t>М.Орла</a:t>
            </a:r>
            <a:r>
              <a:rPr lang="ru-RU" altLang="ru-RU" sz="1800" b="1" i="1" dirty="0">
                <a:solidFill>
                  <a:srgbClr val="0070C0"/>
                </a:solidFill>
              </a:rPr>
              <a:t> по выявлению отклоняющегося поведения</a:t>
            </a:r>
            <a:endParaRPr lang="ru-RU" altLang="ru-RU" sz="1800" b="1" i="1" dirty="0" smtClean="0">
              <a:solidFill>
                <a:srgbClr val="0070C0"/>
              </a:solidFill>
            </a:endParaRPr>
          </a:p>
        </p:txBody>
      </p:sp>
      <p:pic>
        <p:nvPicPr>
          <p:cNvPr id="9220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6350" y="1196975"/>
            <a:ext cx="2787650" cy="2087563"/>
          </a:xfrm>
          <a:noFill/>
          <a:ln>
            <a:miter lim="800000"/>
            <a:headEnd/>
            <a:tailEnd/>
          </a:ln>
        </p:spPr>
      </p:pic>
      <p:pic>
        <p:nvPicPr>
          <p:cNvPr id="9221" name="Picture 6" descr="C:\Users\Natali\Desktop\Новая папка\20180523_110936.jpg"/>
          <p:cNvPicPr>
            <a:picLocks noChangeAspect="1" noChangeArrowheads="1"/>
          </p:cNvPicPr>
          <p:nvPr/>
        </p:nvPicPr>
        <p:blipFill>
          <a:blip r:embed="rId3" cstate="print"/>
          <a:srcRect r="46272"/>
          <a:stretch>
            <a:fillRect/>
          </a:stretch>
        </p:blipFill>
        <p:spPr bwMode="auto">
          <a:xfrm>
            <a:off x="4356100" y="2162175"/>
            <a:ext cx="2117725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7" descr="C:\Users\Natali\Desktop\Новая папка\20180529_0927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4379913"/>
            <a:ext cx="322262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1547813" y="188913"/>
            <a:ext cx="7150100" cy="10080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>
                <a:solidFill>
                  <a:srgbClr val="0070C0"/>
                </a:solidFill>
              </a:rPr>
              <a:t>Институт наставничества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538" y="1268413"/>
            <a:ext cx="4608512" cy="4997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2000" b="1" i="1" kern="1200" dirty="0">
                <a:solidFill>
                  <a:srgbClr val="0070C0"/>
                </a:solidFill>
              </a:rPr>
              <a:t>Подбор наставников из числа специалистов различных организаций, ветеранов педагогического труда, других инициативных жителей </a:t>
            </a:r>
          </a:p>
          <a:p>
            <a:pPr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sz="2000" b="1" i="1" kern="1200" dirty="0">
                <a:solidFill>
                  <a:srgbClr val="0070C0"/>
                </a:solidFill>
              </a:rPr>
              <a:t>Проведение семинаров по обучению наставников  особенностям взаимодействия с детьми группы риска,  методикам работы по формированию устойчивых пар «взрослый – подросток», созданию благоприятного социально окружения для подопечных детей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0244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412875"/>
            <a:ext cx="3436938" cy="2663825"/>
          </a:xfrm>
          <a:noFill/>
          <a:ln>
            <a:miter lim="800000"/>
            <a:headEnd/>
            <a:tailEnd/>
          </a:ln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508500"/>
            <a:ext cx="1728788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конкурс Моя семья</Template>
  <TotalTime>1229</TotalTime>
  <Words>892</Words>
  <Application>Microsoft Office PowerPoint</Application>
  <PresentationFormat>Экран (4:3)</PresentationFormat>
  <Paragraphs>108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Monotype Corsiva</vt:lpstr>
      <vt:lpstr>Times New Roman</vt:lpstr>
      <vt:lpstr>Wingdings</vt:lpstr>
      <vt:lpstr>Modèle par défaut</vt:lpstr>
      <vt:lpstr>Microsoft PowerPoint Slide</vt:lpstr>
      <vt:lpstr>Использование технологии института наставничества в целях профилактики социального неблагополучия несовершеннолетних </vt:lpstr>
      <vt:lpstr>Слайд 2</vt:lpstr>
      <vt:lpstr>Слайд 3</vt:lpstr>
      <vt:lpstr>Слайд 4</vt:lpstr>
      <vt:lpstr>Слайд 5</vt:lpstr>
      <vt:lpstr>Задачи проекта</vt:lpstr>
      <vt:lpstr>Целевые группы </vt:lpstr>
      <vt:lpstr>Комплексная социальная,  психолого-педагогическая диагностика</vt:lpstr>
      <vt:lpstr>Институт наставничества</vt:lpstr>
      <vt:lpstr>Слайд 10</vt:lpstr>
      <vt:lpstr>Мероприятия для групп  «наставник – родитель - ребенок»</vt:lpstr>
      <vt:lpstr>Массовые мероприятия</vt:lpstr>
      <vt:lpstr>Программы «Выходного дня»</vt:lpstr>
      <vt:lpstr>Родительская школа</vt:lpstr>
      <vt:lpstr>Специальный социально-реабилитационный лагерь «Исток» </vt:lpstr>
      <vt:lpstr>Слайд 16</vt:lpstr>
      <vt:lpstr>Слайд 17</vt:lpstr>
      <vt:lpstr>Социальные партнеры</vt:lpstr>
      <vt:lpstr>Муниципальное образование «Островский район» Псковской области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«Право на детство»</dc:title>
  <dc:creator>Дом</dc:creator>
  <cp:lastModifiedBy>Кириллова Нина Николоаевна</cp:lastModifiedBy>
  <cp:revision>77</cp:revision>
  <dcterms:created xsi:type="dcterms:W3CDTF">2018-08-13T16:48:14Z</dcterms:created>
  <dcterms:modified xsi:type="dcterms:W3CDTF">2019-04-16T07:34:50Z</dcterms:modified>
</cp:coreProperties>
</file>