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2"/>
  </p:notesMasterIdLst>
  <p:sldIdLst>
    <p:sldId id="256" r:id="rId2"/>
    <p:sldId id="278" r:id="rId3"/>
    <p:sldId id="257" r:id="rId4"/>
    <p:sldId id="258" r:id="rId5"/>
    <p:sldId id="271" r:id="rId6"/>
    <p:sldId id="260" r:id="rId7"/>
    <p:sldId id="272" r:id="rId8"/>
    <p:sldId id="261" r:id="rId9"/>
    <p:sldId id="262" r:id="rId10"/>
    <p:sldId id="273" r:id="rId11"/>
    <p:sldId id="264" r:id="rId12"/>
    <p:sldId id="265" r:id="rId13"/>
    <p:sldId id="274" r:id="rId14"/>
    <p:sldId id="266" r:id="rId15"/>
    <p:sldId id="275" r:id="rId16"/>
    <p:sldId id="268" r:id="rId17"/>
    <p:sldId id="269" r:id="rId18"/>
    <p:sldId id="270" r:id="rId19"/>
    <p:sldId id="276" r:id="rId20"/>
    <p:sldId id="277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5A7088C-317A-41A4-AE84-8359698694B4}" type="datetimeFigureOut">
              <a:rPr lang="ru-RU"/>
              <a:pPr>
                <a:defRPr/>
              </a:pPr>
              <a:t>15.11.2017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7A42798-DEF5-499F-B57C-A287BA18C1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AE82B6C-015D-4B85-B5E4-286241F949EB}" type="slidenum">
              <a:rPr lang="ru-RU" altLang="ru-RU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B2CE097-2168-4C55-8237-74B60CB1A71D}" type="slidenum">
              <a:rPr lang="ru-RU" altLang="ru-RU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26C045D-69A4-42AA-9723-69DBE8A89F74}" type="slidenum">
              <a:rPr lang="ru-RU" altLang="ru-RU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44E433-0942-414A-AF23-8C30C0C2B117}" type="datetime1">
              <a:rPr lang="ru-RU"/>
              <a:pPr>
                <a:defRPr/>
              </a:pPr>
              <a:t>15.11.2017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6AA6FD-DA4F-45C9-AA3C-F0DB6DEBD2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D0A666-F8A0-473C-9913-63D371E8B46D}" type="datetime1">
              <a:rPr lang="ru-RU"/>
              <a:pPr>
                <a:defRPr/>
              </a:pPr>
              <a:t>15.11.2017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F0692-9F3C-4495-AC5F-38A8669B99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F8C39-860A-440F-8FCF-6CDD1FCBF912}" type="datetime1">
              <a:rPr lang="ru-RU"/>
              <a:pPr>
                <a:defRPr/>
              </a:pPr>
              <a:t>15.11.2017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C897BA-EE75-4459-B684-5CDD2B2C85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5638FC-7690-404E-A635-534B57672325}" type="datetime1">
              <a:rPr lang="ru-RU"/>
              <a:pPr>
                <a:defRPr/>
              </a:pPr>
              <a:t>15.11.2017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F5C9F-9C53-4B61-B1CA-1EE91AAADB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E091D2-6B29-44E3-9B90-FA378539B871}" type="datetime1">
              <a:rPr lang="ru-RU"/>
              <a:pPr>
                <a:defRPr/>
              </a:pPr>
              <a:t>15.11.2017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296C9C-43DC-4037-9E38-3D5853938E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37C05-E527-4698-A835-3B6101C592C0}" type="datetime1">
              <a:rPr lang="ru-RU"/>
              <a:pPr>
                <a:defRPr/>
              </a:pPr>
              <a:t>15.11.2017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DD19BB-8702-4860-8F79-A576D5F4CB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8C9BF-87AE-43E9-9D0F-5B29ADEE409B}" type="datetime1">
              <a:rPr lang="ru-RU"/>
              <a:pPr>
                <a:defRPr/>
              </a:pPr>
              <a:t>15.11.2017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9B3F34-15AA-44FF-9A63-CC51249764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8115A5-8FC4-46EE-A9D8-A3FAABE17A93}" type="datetime1">
              <a:rPr lang="ru-RU"/>
              <a:pPr>
                <a:defRPr/>
              </a:pPr>
              <a:t>15.11.2017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01596E-15F8-47C2-93AD-1BE8D20C4C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747444-1FA2-4508-BD2D-89E3FA2D9FAE}" type="datetime1">
              <a:rPr lang="ru-RU"/>
              <a:pPr>
                <a:defRPr/>
              </a:pPr>
              <a:t>15.11.2017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78297-4C5A-487B-80F2-717A2CF605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23DBA-89D8-4BE4-A6A8-139F6FECDB64}" type="datetime1">
              <a:rPr lang="ru-RU"/>
              <a:pPr>
                <a:defRPr/>
              </a:pPr>
              <a:t>15.11.2017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9B141B-C574-4601-811E-C061CF5B57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756A59-9613-4E34-8D0F-AB31069BE11E}" type="datetime1">
              <a:rPr lang="ru-RU"/>
              <a:pPr>
                <a:defRPr/>
              </a:pPr>
              <a:t>15.11.2017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78C02-9101-4D42-84B3-3B2001E652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D38ABCF-DEFA-4AE4-93A7-706DD51051C8}" type="datetime1">
              <a:rPr lang="ru-RU"/>
              <a:pPr>
                <a:defRPr/>
              </a:pPr>
              <a:t>15.11.2017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8D13176-E3CE-447A-A8B5-F37E77209D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mailto:uo34@pskovedu.r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75" y="2571750"/>
            <a:ext cx="7772400" cy="14700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Работа образовательных учреждений по профилактике правонарушений несовершеннолетних во взаимодействии с другими учреждениями системы профилактики Островского района</a:t>
            </a:r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00438" y="571500"/>
            <a:ext cx="5643562" cy="1752600"/>
          </a:xfrm>
        </p:spPr>
        <p:txBody>
          <a:bodyPr/>
          <a:lstStyle/>
          <a:p>
            <a:pPr eaLnBrk="1" hangingPunct="1"/>
            <a:r>
              <a:rPr lang="ru-RU" altLang="ru-RU" sz="20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Иной орган местного самоуправления Управление образования Островского района </a:t>
            </a:r>
          </a:p>
        </p:txBody>
      </p:sp>
      <p:sp>
        <p:nvSpPr>
          <p:cNvPr id="2052" name="TextBox 4"/>
          <p:cNvSpPr txBox="1">
            <a:spLocks noChangeArrowheads="1"/>
          </p:cNvSpPr>
          <p:nvPr/>
        </p:nvSpPr>
        <p:spPr bwMode="auto">
          <a:xfrm>
            <a:off x="2428875" y="5572125"/>
            <a:ext cx="46434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>
                <a:latin typeface="Times New Roman" pitchFamily="18" charset="0"/>
                <a:cs typeface="Times New Roman" pitchFamily="18" charset="0"/>
              </a:rPr>
              <a:t>г. Остров</a:t>
            </a:r>
          </a:p>
          <a:p>
            <a:pPr algn="ctr"/>
            <a:r>
              <a:rPr lang="ru-RU" altLang="ru-RU">
                <a:latin typeface="Times New Roman" pitchFamily="18" charset="0"/>
                <a:cs typeface="Times New Roman" pitchFamily="18" charset="0"/>
              </a:rPr>
              <a:t>17 ноября 2017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428625"/>
            <a:ext cx="8501063" cy="128587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Взаимодействие с учреждениями системы профилактики безнадзорности и правонарушений несовершеннолетних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88" y="1928813"/>
            <a:ext cx="8329612" cy="4714875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ТО Островского района ГГУ социальной защиты населения по Псковской области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ПДН ОМВД России по Островскому району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КДН и ЗП Островского района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Отделение ГКУ «Областной центр занятости населения» по Островскому району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Учреждения культуры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Комитет по физической культуре и спорту администрации Островского района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ГБУЗ «Островская МБ»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ГБПОУ ПО «ОМК» и образовательные организации Островского  района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143625"/>
            <a:ext cx="2133600" cy="365125"/>
          </a:xfrm>
        </p:spPr>
        <p:txBody>
          <a:bodyPr/>
          <a:lstStyle/>
          <a:p>
            <a:pPr>
              <a:defRPr/>
            </a:pPr>
            <a:fld id="{4DB228F7-85BC-487C-864B-E79F2DECF983}" type="slidenum">
              <a:rPr lang="ru-RU"/>
              <a:pPr>
                <a:defRPr/>
              </a:pPr>
              <a:t>10</a:t>
            </a:fld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Содержимое 2"/>
          <p:cNvSpPr>
            <a:spLocks noGrp="1"/>
          </p:cNvSpPr>
          <p:nvPr>
            <p:ph idx="1"/>
          </p:nvPr>
        </p:nvSpPr>
        <p:spPr>
          <a:xfrm>
            <a:off x="214313" y="1214438"/>
            <a:ext cx="8715375" cy="545465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altLang="ru-RU" b="1" smtClean="0">
                <a:latin typeface="Times New Roman" pitchFamily="18" charset="0"/>
                <a:cs typeface="Times New Roman" pitchFamily="18" charset="0"/>
              </a:rPr>
              <a:t>На основании Постановлений КДН и ЗП, несовершеннолетние, состоящие на профилактическом учете, принимают участие в мероприятиях «Комплекса мер по сокращению подростковой преступности», «Профилактике наркотизации, алкоголизации и табакокурения несовершеннолетних», «Предупреждению суицидальных проявлений в поведении обучающихся»</a:t>
            </a:r>
          </a:p>
          <a:p>
            <a:pPr eaLnBrk="1" hangingPunct="1">
              <a:buFont typeface="Arial" charset="0"/>
              <a:buNone/>
            </a:pPr>
            <a:endParaRPr lang="ru-RU" altLang="ru-RU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143625"/>
            <a:ext cx="2133600" cy="365125"/>
          </a:xfrm>
        </p:spPr>
        <p:txBody>
          <a:bodyPr/>
          <a:lstStyle/>
          <a:p>
            <a:pPr>
              <a:defRPr/>
            </a:pPr>
            <a:fld id="{A8B9BCB4-5DFE-4CF0-B649-709D0FB21C4B}" type="slidenum">
              <a:rPr lang="ru-RU"/>
              <a:pPr>
                <a:defRPr/>
              </a:pPr>
              <a:t>11</a:t>
            </a:fld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971550" y="260350"/>
            <a:ext cx="7272338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Комплекс мероприятий по профилактике правонарушений несовершеннолетних</a:t>
            </a:r>
            <a:endParaRPr lang="ru-RU"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5" y="1000125"/>
            <a:ext cx="8229600" cy="5857875"/>
          </a:xfrm>
        </p:spPr>
        <p:txBody>
          <a:bodyPr rtlCol="0">
            <a:normAutofit/>
          </a:bodyPr>
          <a:lstStyle/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Учащиеся образовательных организаций принимают участие в мероприятиях по патриотическому воспитанию, повышению правовой грамотности, мероприятиях антинаркотической направленности, спортивно-досуговых мероприятиях.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Из 31 подростка, состоящего на профилактическом учете в КДН и ЗП  по состоянию на 1 ноября 2017 года </a:t>
            </a:r>
            <a:r>
              <a:rPr lang="ru-RU" sz="2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активно задействовано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в спортивно-досуговых мероприятиях </a:t>
            </a:r>
            <a:r>
              <a:rPr lang="ru-RU" sz="2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28 несовершеннолетних.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143625"/>
            <a:ext cx="2133600" cy="365125"/>
          </a:xfrm>
        </p:spPr>
        <p:txBody>
          <a:bodyPr/>
          <a:lstStyle/>
          <a:p>
            <a:pPr>
              <a:defRPr/>
            </a:pPr>
            <a:fld id="{1524E25C-A5A4-4739-A96C-2EB5BE495A07}" type="slidenum">
              <a:rPr lang="ru-RU"/>
              <a:pPr>
                <a:defRPr/>
              </a:pPr>
              <a:t>12</a:t>
            </a:fld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539750" y="404813"/>
            <a:ext cx="84248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Организация досуга несовершеннолетних</a:t>
            </a:r>
            <a:endParaRPr lang="ru-RU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404813"/>
            <a:ext cx="8501062" cy="128587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Участие несовершеннолетних, состоящих на профилактическом учете, в общешкольных мероприятиях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88" y="1773238"/>
            <a:ext cx="8329612" cy="48704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МБОУ «СШ №1» - 60 мероприятий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МБОУ «СШ №3» – 24 мероприятий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МБОУ «СШ №7 им. В.Н.Пушкарёва» – 78 мероприятий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МБОУ «Гимназия» - 23 мероприятия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ГБОУ ЦСО №2 – 33 мероприятия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ГБПОУ ПО «ОМК» - 58 мероприятий 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Проведение мероприятий по правовой грамотности способствовало снятию с профилактического учета 16 несовершеннолетних 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143625"/>
            <a:ext cx="2133600" cy="365125"/>
          </a:xfrm>
        </p:spPr>
        <p:txBody>
          <a:bodyPr/>
          <a:lstStyle/>
          <a:p>
            <a:pPr>
              <a:defRPr/>
            </a:pPr>
            <a:fld id="{63D715EE-00D8-4407-A495-07170A15DC1F}" type="slidenum">
              <a:rPr lang="ru-RU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85875"/>
            <a:ext cx="8929688" cy="5572125"/>
          </a:xfrm>
        </p:spPr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 всех образовательных учреждениях города и района в течение 2017 года на классных часах обручающиеся были повторно информированы  о способах и методах защиты от жестокого обращения  по отношению к  несовершеннолетним  и о телефонах доверия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школах оформлены  информационные стенды, где размещена информация о телефонах доверия, психолого-педагогической  службе сопровождения, «Службе школьной медиации»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 информационных стендах школ, школьных сайтах  размещена информация «Куда обратиться за помощью», разработанная по итогам районного конкурса творческих работ «Право на детство», в котором приняли участие 23 человека: из них – 6 педагогов, остальные – учащиеся общеобразовательных учреждений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143625"/>
            <a:ext cx="2133600" cy="365125"/>
          </a:xfrm>
        </p:spPr>
        <p:txBody>
          <a:bodyPr/>
          <a:lstStyle/>
          <a:p>
            <a:pPr>
              <a:defRPr/>
            </a:pPr>
            <a:fld id="{B2836D89-D5CF-4A43-9583-5BE267474C0B}" type="slidenum">
              <a:rPr lang="ru-RU"/>
              <a:pPr>
                <a:defRPr/>
              </a:pPr>
              <a:t>14</a:t>
            </a:fld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55650" y="333375"/>
            <a:ext cx="7920038" cy="522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Защита прав и интересов несовершеннолетних</a:t>
            </a:r>
            <a:endParaRPr lang="ru-RU" sz="2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313" y="857250"/>
            <a:ext cx="8715375" cy="6143625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	МБОУ «СШ №1»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- 2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/л посещают кружок «Знаток права»        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	МБОУ «СШ №3»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- 1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/л посещает кружок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Я-патриот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»,                                               1н/л -   воскресная школа при ДДТ,                                                                              1н/л -  занятия ОПК                                                                                    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Вечернее отделение МБОУ «СШ №3»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 1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/л посещает секцию по футболу, секцию смешанных единоборств,                                                                            1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/л – творческое объединение МБУК ЦК «Юбилейный»,                                1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/л – секция тяжелой атлетики                                                                    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	МБОУ «Гимназия» -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/л посещает секцию футбола,  шашки    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МБОУ «СШ №7»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- 1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/л посещает кружок «Умелые руки»,                                  1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/л – танцевальный коллектив ОО «Седьмое измерение»         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ГБПОУ ПО «ОМК»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5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/л посещают секцию ОФП при «ОМК»,                                                                                                                  1н/л – секцию смешанных единоборств,                                                                       2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/л – секцию по футболу,                                                                                      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1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/л – секцию по волейболу                                                                                    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1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/л -  кружок по краеведению,   музыкальный кружок,                    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ГБОУ ЦСО №2 г.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Остров -   3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/л посещают кружок «Основы православной культуры»,                                                                                                                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1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/л – кружок «Академия этических наук»,                                                        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1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/л – кружок «Истоки национальной культуры»                               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ГБОУ ЦСО №2 с.Воронцово -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/л посещают кружок «Спортивный». 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143625"/>
            <a:ext cx="2133600" cy="365125"/>
          </a:xfrm>
        </p:spPr>
        <p:txBody>
          <a:bodyPr/>
          <a:lstStyle/>
          <a:p>
            <a:pPr>
              <a:defRPr/>
            </a:pPr>
            <a:fld id="{42C0F525-1B85-493D-B61D-DC88CE2E9458}" type="slidenum">
              <a:rPr lang="ru-RU"/>
              <a:pPr>
                <a:defRPr/>
              </a:pPr>
              <a:t>15</a:t>
            </a:fld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07950" y="188913"/>
            <a:ext cx="8788400" cy="7921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Занятость в кружках и секциях по интересам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Содержимое 2"/>
          <p:cNvSpPr>
            <a:spLocks noGrp="1"/>
          </p:cNvSpPr>
          <p:nvPr>
            <p:ph idx="1"/>
          </p:nvPr>
        </p:nvSpPr>
        <p:spPr>
          <a:xfrm>
            <a:off x="468313" y="1268413"/>
            <a:ext cx="8229600" cy="5197475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altLang="ru-RU" b="1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alt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2017 году </a:t>
            </a:r>
            <a:r>
              <a:rPr lang="ru-RU" altLang="ru-RU" b="1" smtClean="0">
                <a:latin typeface="Times New Roman" pitchFamily="18" charset="0"/>
                <a:cs typeface="Times New Roman" pitchFamily="18" charset="0"/>
              </a:rPr>
              <a:t>охвачено летним отдыхом в лагерях с дневным пребыванием </a:t>
            </a:r>
            <a:r>
              <a:rPr lang="ru-RU" alt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208 подростков</a:t>
            </a:r>
            <a:r>
              <a:rPr lang="ru-RU" altLang="ru-RU" b="1" smtClean="0">
                <a:latin typeface="Times New Roman" pitchFamily="18" charset="0"/>
                <a:cs typeface="Times New Roman" pitchFamily="18" charset="0"/>
              </a:rPr>
              <a:t>, в загородных оздоровительных лагерях отдохнуло </a:t>
            </a:r>
            <a:r>
              <a:rPr lang="ru-RU" alt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103 ребенка</a:t>
            </a:r>
            <a:r>
              <a:rPr lang="ru-RU" altLang="ru-RU" b="1" smtClean="0">
                <a:latin typeface="Times New Roman" pitchFamily="18" charset="0"/>
                <a:cs typeface="Times New Roman" pitchFamily="18" charset="0"/>
              </a:rPr>
              <a:t>, из них </a:t>
            </a:r>
            <a:r>
              <a:rPr lang="ru-RU" alt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42 ребенка</a:t>
            </a:r>
            <a:r>
              <a:rPr lang="ru-RU" altLang="ru-RU" b="1" smtClean="0">
                <a:latin typeface="Times New Roman" pitchFamily="18" charset="0"/>
                <a:cs typeface="Times New Roman" pitchFamily="18" charset="0"/>
              </a:rPr>
              <a:t>, находящихся в трудной жизненной ситуации. </a:t>
            </a:r>
          </a:p>
          <a:p>
            <a:pPr eaLnBrk="1" hangingPunct="1">
              <a:buFont typeface="Arial" charset="0"/>
              <a:buNone/>
            </a:pPr>
            <a:r>
              <a:rPr lang="ru-RU" altLang="ru-RU" b="1" smtClean="0">
                <a:latin typeface="Times New Roman" pitchFamily="18" charset="0"/>
                <a:cs typeface="Times New Roman" pitchFamily="18" charset="0"/>
              </a:rPr>
              <a:t>	В санаториях отдохнуло </a:t>
            </a:r>
            <a:r>
              <a:rPr lang="ru-RU" alt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 детей</a:t>
            </a:r>
            <a:r>
              <a:rPr lang="ru-RU" altLang="ru-RU" b="1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 них 3  </a:t>
            </a:r>
            <a:r>
              <a:rPr lang="ru-RU" altLang="ru-RU" b="1" smtClean="0">
                <a:latin typeface="Times New Roman" pitchFamily="18" charset="0"/>
                <a:cs typeface="Times New Roman" pitchFamily="18" charset="0"/>
              </a:rPr>
              <a:t>- находящихся в трудной жизненной ситуации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143625"/>
            <a:ext cx="2133600" cy="365125"/>
          </a:xfrm>
        </p:spPr>
        <p:txBody>
          <a:bodyPr/>
          <a:lstStyle/>
          <a:p>
            <a:pPr>
              <a:defRPr/>
            </a:pPr>
            <a:fld id="{417C98A9-7137-45B7-BDF6-4A8CEDC4D27C}" type="slidenum">
              <a:rPr lang="ru-RU"/>
              <a:pPr>
                <a:defRPr/>
              </a:pPr>
              <a:t>16</a:t>
            </a:fld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95288" y="115888"/>
            <a:ext cx="8501062" cy="128587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Летний отдых и оздоровление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428625" y="1000125"/>
            <a:ext cx="8229600" cy="5411788"/>
          </a:xfrm>
        </p:spPr>
        <p:txBody>
          <a:bodyPr/>
          <a:lstStyle/>
          <a:p>
            <a:pPr eaLnBrk="1" hangingPunct="1"/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	За летний период 2017 года было организовано </a:t>
            </a:r>
            <a:r>
              <a:rPr lang="ru-RU" altLang="ru-RU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 трудовых бригад </a:t>
            </a:r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с охватом 57 несовершеннолетних </a:t>
            </a:r>
          </a:p>
          <a:p>
            <a:pPr eaLnBrk="1" hangingPunct="1"/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	27 несовершеннолетних трудились на предприятиях города и района </a:t>
            </a:r>
          </a:p>
          <a:p>
            <a:pPr eaLnBrk="1" hangingPunct="1"/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	Из 24 несовершеннолетних, состоящих на учете и работающих на предприятиях города,  двое трудоустроились через ЦЗН</a:t>
            </a:r>
          </a:p>
          <a:p>
            <a:pPr eaLnBrk="1" hangingPunct="1"/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	9 несовершеннолетних, состоящих на учете, трудоустроились самостоятельно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143625"/>
            <a:ext cx="2133600" cy="365125"/>
          </a:xfrm>
        </p:spPr>
        <p:txBody>
          <a:bodyPr/>
          <a:lstStyle/>
          <a:p>
            <a:pPr>
              <a:defRPr/>
            </a:pPr>
            <a:fld id="{E125F8F2-8B76-412F-81F4-33080FB661C4}" type="slidenum">
              <a:rPr lang="ru-RU"/>
              <a:pPr>
                <a:defRPr/>
              </a:pPr>
              <a:t>17</a:t>
            </a:fld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95288" y="188913"/>
            <a:ext cx="8501062" cy="9366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Трудоустройство несовершеннолетних,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1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Из 31 </a:t>
            </a:r>
            <a:r>
              <a:rPr lang="ru-RU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/л, состоящего на профилактическом учете, учащийся, за 28 закреплён наставник 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313" y="2181225"/>
          <a:ext cx="8643937" cy="3890963"/>
        </p:xfrm>
        <a:graphic>
          <a:graphicData uri="http://schemas.openxmlformats.org/drawingml/2006/table">
            <a:tbl>
              <a:tblPr/>
              <a:tblGrid>
                <a:gridCol w="3744207"/>
                <a:gridCol w="2587805"/>
                <a:gridCol w="2311926"/>
              </a:tblGrid>
              <a:tr h="6167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Наименование </a:t>
                      </a:r>
                      <a:r>
                        <a:rPr lang="ru-RU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учреждений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Всего состоит на учете несовершеннолетних 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Закреплено наставников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7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0">
                          <a:latin typeface="Times New Roman"/>
                          <a:ea typeface="Calibri"/>
                          <a:cs typeface="Times New Roman"/>
                        </a:rPr>
                        <a:t>МБОУ «СШ-№1»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7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0">
                          <a:latin typeface="Times New Roman"/>
                          <a:ea typeface="Calibri"/>
                          <a:cs typeface="Times New Roman"/>
                        </a:rPr>
                        <a:t>МБОУ «СШ-№3»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7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0" dirty="0">
                          <a:latin typeface="Times New Roman"/>
                          <a:ea typeface="Calibri"/>
                          <a:cs typeface="Times New Roman"/>
                        </a:rPr>
                        <a:t>МБОУ «СШ-№3»  вечернее отделение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7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0">
                          <a:latin typeface="Times New Roman"/>
                          <a:ea typeface="Calibri"/>
                          <a:cs typeface="Times New Roman"/>
                        </a:rPr>
                        <a:t>МБОУ «СШ-№7»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7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0">
                          <a:latin typeface="Times New Roman"/>
                          <a:ea typeface="Calibri"/>
                          <a:cs typeface="Times New Roman"/>
                        </a:rPr>
                        <a:t>МБОУ «Гимназия»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7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0">
                          <a:latin typeface="Times New Roman"/>
                          <a:ea typeface="Calibri"/>
                          <a:cs typeface="Times New Roman"/>
                        </a:rPr>
                        <a:t>ГБОУ ЦСО № .Остров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7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0">
                          <a:latin typeface="Times New Roman"/>
                          <a:ea typeface="Calibri"/>
                          <a:cs typeface="Times New Roman"/>
                        </a:rPr>
                        <a:t>ГБОУ ЦСО № 2 с. Воронцово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7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0" dirty="0">
                          <a:latin typeface="Times New Roman"/>
                          <a:ea typeface="Calibri"/>
                          <a:cs typeface="Times New Roman"/>
                        </a:rPr>
                        <a:t>МБОУ «Калининская СШ»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7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0">
                          <a:latin typeface="Times New Roman"/>
                          <a:ea typeface="Calibri"/>
                          <a:cs typeface="Times New Roman"/>
                        </a:rPr>
                        <a:t>ГБПОУ ПО «ОМК»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4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112" marR="671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0BDB77-10B6-427E-8321-B9473EC00E9D}" type="slidenum">
              <a:rPr lang="ru-RU"/>
              <a:pPr>
                <a:defRPr/>
              </a:pPr>
              <a:t>18</a:t>
            </a:fld>
            <a:endParaRPr 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Содержимое 2"/>
          <p:cNvSpPr>
            <a:spLocks noGrp="1"/>
          </p:cNvSpPr>
          <p:nvPr>
            <p:ph idx="1"/>
          </p:nvPr>
        </p:nvSpPr>
        <p:spPr>
          <a:xfrm>
            <a:off x="539750" y="2060575"/>
            <a:ext cx="8229600" cy="3941763"/>
          </a:xfrm>
        </p:spPr>
        <p:txBody>
          <a:bodyPr/>
          <a:lstStyle/>
          <a:p>
            <a:pPr algn="ctr" eaLnBrk="1" hangingPunct="1"/>
            <a:r>
              <a:rPr lang="ru-RU" altLang="ru-RU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alt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42 </a:t>
            </a:r>
            <a:r>
              <a:rPr lang="ru-RU" altLang="ru-RU" sz="4000" b="1" smtClean="0">
                <a:latin typeface="Times New Roman" pitchFamily="18" charset="0"/>
                <a:cs typeface="Times New Roman" pitchFamily="18" charset="0"/>
              </a:rPr>
              <a:t>семьи, находящихся в трудной жизненной ситуации, состоят на учете в КДН и ЗП Островского района</a:t>
            </a:r>
          </a:p>
          <a:p>
            <a:pPr algn="ctr" eaLnBrk="1" hangingPunct="1"/>
            <a:r>
              <a:rPr lang="ru-RU" altLang="ru-RU" sz="4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31 </a:t>
            </a:r>
            <a:r>
              <a:rPr lang="ru-RU" altLang="ru-RU" sz="4000" b="1" smtClean="0">
                <a:latin typeface="Times New Roman" pitchFamily="18" charset="0"/>
                <a:cs typeface="Times New Roman" pitchFamily="18" charset="0"/>
              </a:rPr>
              <a:t>семья находится на внутришкольном контроле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143625"/>
            <a:ext cx="2133600" cy="365125"/>
          </a:xfrm>
        </p:spPr>
        <p:txBody>
          <a:bodyPr/>
          <a:lstStyle/>
          <a:p>
            <a:pPr>
              <a:defRPr/>
            </a:pPr>
            <a:fld id="{B759252F-90C8-4813-8A92-F22CE6FC9696}" type="slidenum">
              <a:rPr lang="ru-RU"/>
              <a:pPr>
                <a:defRPr/>
              </a:pPr>
              <a:t>19</a:t>
            </a:fld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95288" y="404813"/>
            <a:ext cx="8501062" cy="128587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Оказание адресной помощи семьям несовершеннолетних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План выступления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107950" y="1268413"/>
            <a:ext cx="8928100" cy="5184775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Мероприятия, способствующие раннему выявлению социального неблагополучия в семьях несовершеннолетних</a:t>
            </a:r>
          </a:p>
          <a:p>
            <a:pPr eaLnBrk="1" hangingPunct="1">
              <a:defRPr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Анализ причин и условий, способствующих совершению правонарушений несовершеннолетними</a:t>
            </a:r>
          </a:p>
          <a:p>
            <a:pPr eaLnBrk="1" hangingPunct="1">
              <a:defRPr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Формы и методы работы образовательных учреждений по профилактике правонарушений несовершеннолетних во взаимодействии с учреждениями системы профилактики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- Организация досуга и летнего отдыха несовершеннолетних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- Развитие института наставничества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- Оказание адресной помощи семьям несовершеннолетних</a:t>
            </a:r>
          </a:p>
          <a:p>
            <a:pPr eaLnBrk="1" hangingPunct="1">
              <a:defRPr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B64753-FD01-48A4-9A77-28D369A33588}" type="slidenum">
              <a:rPr lang="ru-RU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2571750"/>
            <a:ext cx="82296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3200" y="6143625"/>
            <a:ext cx="2133600" cy="365125"/>
          </a:xfrm>
        </p:spPr>
        <p:txBody>
          <a:bodyPr/>
          <a:lstStyle/>
          <a:p>
            <a:pPr>
              <a:defRPr/>
            </a:pPr>
            <a:fld id="{45B8F0E8-1437-49AF-B18B-B73C103A22FC}" type="slidenum">
              <a:rPr lang="ru-RU"/>
              <a:pPr>
                <a:defRPr/>
              </a:pPr>
              <a:t>20</a:t>
            </a:fld>
            <a:endParaRPr lang="ru-RU" dirty="0"/>
          </a:p>
        </p:txBody>
      </p:sp>
      <p:sp>
        <p:nvSpPr>
          <p:cNvPr id="21508" name="TextBox 3"/>
          <p:cNvSpPr txBox="1">
            <a:spLocks noChangeArrowheads="1"/>
          </p:cNvSpPr>
          <p:nvPr/>
        </p:nvSpPr>
        <p:spPr bwMode="auto">
          <a:xfrm>
            <a:off x="857250" y="4429125"/>
            <a:ext cx="7786688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>
                <a:latin typeface="Times New Roman" pitchFamily="18" charset="0"/>
                <a:cs typeface="Times New Roman" pitchFamily="18" charset="0"/>
              </a:rPr>
              <a:t>Григорьев Алексей Александрович</a:t>
            </a:r>
          </a:p>
          <a:p>
            <a:pPr algn="ctr"/>
            <a:r>
              <a:rPr lang="ru-RU" altLang="ru-RU">
                <a:latin typeface="Times New Roman" pitchFamily="18" charset="0"/>
                <a:cs typeface="Times New Roman" pitchFamily="18" charset="0"/>
              </a:rPr>
              <a:t>Начальник Иного органа местного самоуправления </a:t>
            </a:r>
          </a:p>
          <a:p>
            <a:pPr algn="ctr"/>
            <a:r>
              <a:rPr lang="ru-RU" altLang="ru-RU">
                <a:latin typeface="Times New Roman" pitchFamily="18" charset="0"/>
                <a:cs typeface="Times New Roman" pitchFamily="18" charset="0"/>
              </a:rPr>
              <a:t>Управление образования Островского района</a:t>
            </a:r>
          </a:p>
          <a:p>
            <a:pPr algn="ctr"/>
            <a:r>
              <a:rPr lang="ru-RU" altLang="ru-RU">
                <a:latin typeface="Times New Roman" pitchFamily="18" charset="0"/>
                <a:cs typeface="Times New Roman" pitchFamily="18" charset="0"/>
              </a:rPr>
              <a:t>г. Остров, ул. Островских молодогвардейцев 1</a:t>
            </a:r>
          </a:p>
          <a:p>
            <a:pPr algn="ctr"/>
            <a:r>
              <a:rPr lang="ru-RU" altLang="ru-RU">
                <a:latin typeface="Times New Roman" pitchFamily="18" charset="0"/>
                <a:cs typeface="Times New Roman" pitchFamily="18" charset="0"/>
              </a:rPr>
              <a:t>е-</a:t>
            </a:r>
            <a:r>
              <a:rPr lang="en-US" altLang="ru-RU">
                <a:latin typeface="Times New Roman" pitchFamily="18" charset="0"/>
                <a:cs typeface="Times New Roman" pitchFamily="18" charset="0"/>
              </a:rPr>
              <a:t>mail: </a:t>
            </a:r>
            <a:r>
              <a:rPr lang="en-US" altLang="ru-RU">
                <a:latin typeface="Times New Roman" pitchFamily="18" charset="0"/>
                <a:cs typeface="Times New Roman" pitchFamily="18" charset="0"/>
                <a:hlinkClick r:id="rId2"/>
              </a:rPr>
              <a:t>uo34@pskovedu.ru</a:t>
            </a:r>
            <a:r>
              <a:rPr lang="ru-RU" altLang="ru-RU">
                <a:latin typeface="Times New Roman" pitchFamily="18" charset="0"/>
                <a:cs typeface="Times New Roman" pitchFamily="18" charset="0"/>
              </a:rPr>
              <a:t>  т. 8-81152-3-11-75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950" y="1268413"/>
            <a:ext cx="8858250" cy="457200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	Специфическая задача школы в сфере предупреждения правонарушений заключается в проведении ранней профилактики.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	Образовательные организации осуществляют свою работу по профилактике безнадзорности и правонарушений несовершеннолетних на основе нормативно правовых актов федерального, областного и районного уровней.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143625"/>
            <a:ext cx="2133600" cy="365125"/>
          </a:xfrm>
        </p:spPr>
        <p:txBody>
          <a:bodyPr/>
          <a:lstStyle/>
          <a:p>
            <a:pPr>
              <a:defRPr/>
            </a:pPr>
            <a:fld id="{20A31C08-8498-4BD9-B406-17D905FCFD50}" type="slidenum">
              <a:rPr lang="ru-RU"/>
              <a:pPr>
                <a:defRPr/>
              </a:pPr>
              <a:t>3</a:t>
            </a:fld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23888" y="260350"/>
            <a:ext cx="7343775" cy="10779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Первичная профилактика социального неблагополучия</a:t>
            </a:r>
            <a:endParaRPr lang="ru-RU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571500"/>
            <a:ext cx="82296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Мероприятия, способствующие раннему выявлению социального неблагополучия: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5" y="1928813"/>
            <a:ext cx="8229600" cy="4525962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Ежедневный контроль за посещаемостью учащимися образовательного учреждения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Отслеживание участие несовершеннолетних в общественной деятельности, культурно-массовых мероприятиях города и района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Выявление педагогами образовательных учреждений, совместно с инспекторами ПДН ОМВД России по Островскому району, несовершеннолетних, нарушающих запрет курения табака на территории образовательной организации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Проведение Советов профилактики в образовательных учреждениях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143625"/>
            <a:ext cx="2133600" cy="365125"/>
          </a:xfrm>
        </p:spPr>
        <p:txBody>
          <a:bodyPr/>
          <a:lstStyle/>
          <a:p>
            <a:pPr>
              <a:defRPr/>
            </a:pPr>
            <a:fld id="{059C3603-5B63-4EBD-9D7B-B6B17FEC2AA1}" type="slidenum">
              <a:rPr lang="ru-RU"/>
              <a:pPr>
                <a:defRPr/>
              </a:pPr>
              <a:t>4</a:t>
            </a:fld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928688"/>
            <a:ext cx="82296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Причины совершения правонарушений несовершеннолетними: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57438"/>
            <a:ext cx="8229600" cy="3768725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Безответственное отношение  родителей к воспитанию  несовершеннолетних детей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000" b="1" dirty="0" err="1" smtClean="0">
                <a:latin typeface="Times New Roman" pitchFamily="18" charset="0"/>
                <a:cs typeface="Times New Roman" pitchFamily="18" charset="0"/>
              </a:rPr>
              <a:t>Гиперопека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родителей (законных представителей)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Чрезмерное удовлетворение потребностей ребенка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Непедагогические методы воспитания детей в семье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143625"/>
            <a:ext cx="2133600" cy="365125"/>
          </a:xfrm>
        </p:spPr>
        <p:txBody>
          <a:bodyPr/>
          <a:lstStyle/>
          <a:p>
            <a:pPr>
              <a:defRPr/>
            </a:pPr>
            <a:fld id="{16CA24FF-9E92-407E-8C66-67C6924A20EC}" type="slidenum">
              <a:rPr lang="ru-RU"/>
              <a:pPr>
                <a:defRPr/>
              </a:pPr>
              <a:t>5</a:t>
            </a:fld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Содержимое 2"/>
          <p:cNvSpPr>
            <a:spLocks noGrp="1"/>
          </p:cNvSpPr>
          <p:nvPr>
            <p:ph idx="1"/>
          </p:nvPr>
        </p:nvSpPr>
        <p:spPr>
          <a:xfrm>
            <a:off x="395288" y="1765300"/>
            <a:ext cx="8229600" cy="4383088"/>
          </a:xfrm>
        </p:spPr>
        <p:txBody>
          <a:bodyPr/>
          <a:lstStyle/>
          <a:p>
            <a:pPr algn="just" eaLnBrk="1" hangingPunct="1">
              <a:buFont typeface="Arial" charset="0"/>
              <a:buNone/>
            </a:pP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	В образовательных организациях района  уделяется большое внимание формированию социальных норм и правил поведения. В связи с этим в образовательных организациях города и района созданы Комиссии по применению мер дисциплинарного воздействия к учащимся, Советы по профилактике правонарушений, школьные службы примирения, антикризисные группы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143625"/>
            <a:ext cx="2133600" cy="365125"/>
          </a:xfrm>
        </p:spPr>
        <p:txBody>
          <a:bodyPr/>
          <a:lstStyle/>
          <a:p>
            <a:pPr>
              <a:defRPr/>
            </a:pPr>
            <a:fld id="{E4A34481-6118-438E-A8FC-EFC304A02210}" type="slidenum">
              <a:rPr lang="ru-RU"/>
              <a:pPr>
                <a:defRPr/>
              </a:pPr>
              <a:t>6</a:t>
            </a:fld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454025" y="188913"/>
            <a:ext cx="8424863" cy="1570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Формы работы образовательных организаций по профилактике правонарушений</a:t>
            </a:r>
            <a:endParaRPr lang="ru-RU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000125"/>
            <a:ext cx="82296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Школьными службами примирения разработано и реализовано 19 программ по устранению конфликтных ситуаций:</a:t>
            </a:r>
          </a:p>
        </p:txBody>
      </p:sp>
      <p:sp>
        <p:nvSpPr>
          <p:cNvPr id="8195" name="Содержимое 2"/>
          <p:cNvSpPr>
            <a:spLocks noGrp="1"/>
          </p:cNvSpPr>
          <p:nvPr>
            <p:ph idx="1"/>
          </p:nvPr>
        </p:nvSpPr>
        <p:spPr>
          <a:xfrm>
            <a:off x="1143000" y="2643188"/>
            <a:ext cx="7615238" cy="305435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altLang="ru-RU" sz="2800" b="1" smtClean="0">
                <a:latin typeface="Times New Roman" pitchFamily="18" charset="0"/>
                <a:cs typeface="Times New Roman" pitchFamily="18" charset="0"/>
              </a:rPr>
              <a:t>- МБОУ СШ №1 – 2</a:t>
            </a:r>
          </a:p>
          <a:p>
            <a:pPr eaLnBrk="1" hangingPunct="1">
              <a:buFont typeface="Arial" charset="0"/>
              <a:buNone/>
            </a:pPr>
            <a:r>
              <a:rPr lang="ru-RU" altLang="ru-RU" sz="2800" b="1" smtClean="0">
                <a:latin typeface="Times New Roman" pitchFamily="18" charset="0"/>
                <a:cs typeface="Times New Roman" pitchFamily="18" charset="0"/>
              </a:rPr>
              <a:t>- МБОУ СШ №3 – 1</a:t>
            </a:r>
          </a:p>
          <a:p>
            <a:pPr eaLnBrk="1" hangingPunct="1">
              <a:buFont typeface="Arial" charset="0"/>
              <a:buNone/>
            </a:pPr>
            <a:r>
              <a:rPr lang="ru-RU" altLang="ru-RU" sz="2800" b="1" smtClean="0">
                <a:latin typeface="Times New Roman" pitchFamily="18" charset="0"/>
                <a:cs typeface="Times New Roman" pitchFamily="18" charset="0"/>
              </a:rPr>
              <a:t>- МБОУ СШ №7 – 3</a:t>
            </a:r>
          </a:p>
          <a:p>
            <a:pPr eaLnBrk="1" hangingPunct="1">
              <a:buFont typeface="Arial" charset="0"/>
              <a:buNone/>
            </a:pPr>
            <a:r>
              <a:rPr lang="ru-RU" altLang="ru-RU" sz="2800" b="1" smtClean="0">
                <a:latin typeface="Times New Roman" pitchFamily="18" charset="0"/>
                <a:cs typeface="Times New Roman" pitchFamily="18" charset="0"/>
              </a:rPr>
              <a:t>- МБОУ «Гимназия» - 12</a:t>
            </a:r>
          </a:p>
          <a:p>
            <a:pPr eaLnBrk="1" hangingPunct="1">
              <a:buFont typeface="Arial" charset="0"/>
              <a:buNone/>
            </a:pPr>
            <a:r>
              <a:rPr lang="ru-RU" altLang="ru-RU" sz="2800" b="1" smtClean="0">
                <a:latin typeface="Times New Roman" pitchFamily="18" charset="0"/>
                <a:cs typeface="Times New Roman" pitchFamily="18" charset="0"/>
              </a:rPr>
              <a:t>- «ОМК» - 1</a:t>
            </a:r>
          </a:p>
          <a:p>
            <a:pPr eaLnBrk="1" hangingPunct="1">
              <a:buFont typeface="Arial" charset="0"/>
              <a:buNone/>
            </a:pPr>
            <a:endParaRPr lang="ru-RU" altLang="ru-RU" sz="2400" b="1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143625"/>
            <a:ext cx="2133600" cy="365125"/>
          </a:xfrm>
        </p:spPr>
        <p:txBody>
          <a:bodyPr/>
          <a:lstStyle/>
          <a:p>
            <a:pPr>
              <a:defRPr/>
            </a:pPr>
            <a:fld id="{42701866-5D2E-4382-8A80-D837699AC936}" type="slidenum">
              <a:rPr lang="ru-RU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50" y="1600200"/>
            <a:ext cx="8401050" cy="4525963"/>
          </a:xfrm>
        </p:spPr>
        <p:txBody>
          <a:bodyPr rtlCol="0">
            <a:normAutofit lnSpcReduction="10000"/>
          </a:bodyPr>
          <a:lstStyle/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С 2016 года в образовательных учреждениях проводится комплексное обследование условий жизни детей, приступающих к обучению в школе  и Островском многопрофильном колледже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В 2017 году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прошли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психологическое обследование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264 первоклассника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175 учащихся 1 курса ГБПОУ ПО «ОМК»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143625"/>
            <a:ext cx="2133600" cy="365125"/>
          </a:xfrm>
        </p:spPr>
        <p:txBody>
          <a:bodyPr/>
          <a:lstStyle/>
          <a:p>
            <a:pPr>
              <a:defRPr/>
            </a:pPr>
            <a:fld id="{66881171-15FD-4D61-9EA9-0AD707F55BA4}" type="slidenum">
              <a:rPr lang="ru-RU"/>
              <a:pPr>
                <a:defRPr/>
              </a:pPr>
              <a:t>8</a:t>
            </a:fld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827088" y="260350"/>
            <a:ext cx="7058025" cy="10779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Комплексное обследование условий жизни несовершеннолетних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388" y="476250"/>
            <a:ext cx="8786812" cy="5832475"/>
          </a:xfrm>
        </p:spPr>
        <p:txBody>
          <a:bodyPr rtlCol="0">
            <a:normAutofit fontScale="85000" lnSpcReduction="10000"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В рамках утвержденного Комплексного межведомственного плана ИПР с несовершеннолетним службой социального сопровождения образовательного учреждения проводятся следующие мероприятия: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- психолого-педагогическая диагностика с целью определения причин возникновения проблем в обучении, общении и других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- индивидуально ориентированная педагогическая, психологическая, социальная, правовая   помощь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- выбор мер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психо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-коррекционного воздействия на личность подростка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- консультативная помощь родителям или лицам, их заменяющим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143625"/>
            <a:ext cx="2133600" cy="365125"/>
          </a:xfrm>
        </p:spPr>
        <p:txBody>
          <a:bodyPr/>
          <a:lstStyle/>
          <a:p>
            <a:pPr>
              <a:defRPr/>
            </a:pPr>
            <a:fld id="{44AD8A0F-80DE-4034-A888-BE36786C82B1}" type="slidenum">
              <a:rPr lang="ru-RU"/>
              <a:pPr>
                <a:defRPr/>
              </a:pPr>
              <a:t>9</a:t>
            </a:fld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658</Words>
  <Application>Microsoft Office PowerPoint</Application>
  <PresentationFormat>Экран (4:3)</PresentationFormat>
  <Paragraphs>146</Paragraphs>
  <Slides>20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Тема Office</vt:lpstr>
      <vt:lpstr>Работа образовательных учреждений по профилактике правонарушений несовершеннолетних во взаимодействии с другими учреждениями системы профилактики Островского района</vt:lpstr>
      <vt:lpstr>План выступления</vt:lpstr>
      <vt:lpstr>Слайд 3</vt:lpstr>
      <vt:lpstr>Мероприятия, способствующие раннему выявлению социального неблагополучия:</vt:lpstr>
      <vt:lpstr>Причины совершения правонарушений несовершеннолетними:</vt:lpstr>
      <vt:lpstr>Слайд 6</vt:lpstr>
      <vt:lpstr>Школьными службами примирения разработано и реализовано 19 программ по устранению конфликтных ситуаций:</vt:lpstr>
      <vt:lpstr>Слайд 8</vt:lpstr>
      <vt:lpstr>Слайд 9</vt:lpstr>
      <vt:lpstr>Взаимодействие с учреждениями системы профилактики безнадзорности и правонарушений несовершеннолетних</vt:lpstr>
      <vt:lpstr>Слайд 11</vt:lpstr>
      <vt:lpstr>Слайд 12</vt:lpstr>
      <vt:lpstr>Участие несовершеннолетних, состоящих на профилактическом учете, в общешкольных мероприятиях</vt:lpstr>
      <vt:lpstr>Слайд 14</vt:lpstr>
      <vt:lpstr>Занятость в кружках и секциях по интересам</vt:lpstr>
      <vt:lpstr>Летний отдых и оздоровление</vt:lpstr>
      <vt:lpstr>Трудоустройство несовершеннолетних, </vt:lpstr>
      <vt:lpstr>Из 31 н/л, состоящего на профилактическом учете, учащийся, за 28 закреплён наставник </vt:lpstr>
      <vt:lpstr>Оказание адресной помощи семьям несовершеннолетних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Работа образовательных учреждений по профилактике правонарушений несовершеннолетних во взаимодействии с другими учреждениями системы профилактики Островского района</dc:title>
  <dc:creator>Natali</dc:creator>
  <cp:lastModifiedBy>Кириллова Нина Николоаевна</cp:lastModifiedBy>
  <cp:revision>17</cp:revision>
  <dcterms:modified xsi:type="dcterms:W3CDTF">2017-11-15T08:33:14Z</dcterms:modified>
</cp:coreProperties>
</file>