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66" r:id="rId3"/>
    <p:sldId id="258" r:id="rId4"/>
    <p:sldId id="264" r:id="rId5"/>
    <p:sldId id="260" r:id="rId6"/>
    <p:sldId id="261" r:id="rId7"/>
    <p:sldId id="262" r:id="rId8"/>
    <p:sldId id="265" r:id="rId9"/>
    <p:sldId id="268" r:id="rId10"/>
    <p:sldId id="269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4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5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6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8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1AEA74F-A8E7-4694-B05F-B38679905D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E35980-F7F9-4F6A-966C-ED8BEB4F365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188F63-504C-42B2-8FBD-CC330C2E2F9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8CFE0B-E317-47B1-BCF9-A15CC69E6A6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DFD495-B145-41F1-820B-34F21D5EBDA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78B1A18-DCC1-489B-8577-25E93DC228E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56212C-C90D-4FB6-8379-E73359B734A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1D115E-74BA-43FF-9ED7-C684BC2E4AA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B6046B-6667-4519-9367-67C74C1A1A1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928FB4-E042-40C6-9C97-1955C7437C0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BD4130-8645-4F7B-893D-7BB1C59571F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7936D60-FDE0-4A0F-991E-D211B9C4BE9A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1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online/base/?req=doc;base=LAW;n=112760;dst=100015" TargetMode="External"/><Relationship Id="rId2" Type="http://schemas.openxmlformats.org/officeDocument/2006/relationships/hyperlink" Target="http://www.consultant.ru/online/base/?req=doc;base=LAW;n=112760;dst=10002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onsultant.ru/online/base/?req=doc;base=LAW;n=107635;dst=10001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484313"/>
            <a:ext cx="8077200" cy="4154487"/>
          </a:xfrm>
        </p:spPr>
        <p:txBody>
          <a:bodyPr/>
          <a:lstStyle/>
          <a:p>
            <a:r>
              <a:rPr lang="ru-RU" sz="1200" b="1">
                <a:solidFill>
                  <a:srgbClr val="FFFFFF"/>
                </a:solidFill>
                <a:latin typeface="Arial" charset="0"/>
                <a:cs typeface="Arial" charset="0"/>
              </a:rPr>
              <a:t>ФЕДЕРАЛЬНАЯ СЛУЖБА РОССИЙСКОЙ ФЕДЕРАЦИИ</a:t>
            </a:r>
            <a:br>
              <a:rPr lang="ru-RU" sz="1200" b="1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ru-RU" sz="1200" b="1">
                <a:solidFill>
                  <a:srgbClr val="FFFFFF"/>
                </a:solidFill>
                <a:latin typeface="Arial" charset="0"/>
                <a:cs typeface="Arial" charset="0"/>
              </a:rPr>
              <a:t>ПО КОНТРОЛЮ ЗА ОБОРОТОМ НАРКОТИКОВ</a:t>
            </a:r>
            <a:br>
              <a:rPr lang="ru-RU" sz="1200" b="1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ru-RU" sz="1200" b="1">
                <a:solidFill>
                  <a:srgbClr val="FFFFFF"/>
                </a:solidFill>
                <a:latin typeface="Arial" charset="0"/>
                <a:cs typeface="Arial" charset="0"/>
              </a:rPr>
              <a:t>УПРАВЛЕНИЕ ПО ПСКОВСКОЙ ОБЛАСТИ</a:t>
            </a:r>
          </a:p>
          <a:p>
            <a:r>
              <a:rPr lang="ru-RU" sz="1800" b="1"/>
              <a:t>Межведомственный семинар-совещание</a:t>
            </a:r>
            <a:r>
              <a:rPr lang="ru-RU"/>
              <a:t> </a:t>
            </a:r>
          </a:p>
          <a:p>
            <a:r>
              <a:rPr lang="ru-RU" sz="2400" b="1"/>
              <a:t>«Организация межведомственного взаимодействия в работе по раннему выявлению семей с детьми, находящимися в трудной жизненной ситуации, социально опасном положении. </a:t>
            </a:r>
          </a:p>
          <a:p>
            <a:r>
              <a:rPr lang="ru-RU" sz="2400" b="1"/>
              <a:t>Профилактика и предупреждение социального неблагополучия»</a:t>
            </a:r>
            <a:r>
              <a:rPr lang="ru-RU" sz="2400"/>
              <a:t> </a:t>
            </a:r>
          </a:p>
        </p:txBody>
      </p:sp>
      <p:pic>
        <p:nvPicPr>
          <p:cNvPr id="7171" name="Picture 2" descr="C:\Documents and Settings\Боря\Мои документы\Мои рисунки\4872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3513" y="152400"/>
            <a:ext cx="10668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859338" y="5121275"/>
            <a:ext cx="41148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Начальник отделения межведомственного взаимодействия </a:t>
            </a:r>
            <a:br>
              <a:rPr 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</a:br>
            <a:r>
              <a:rPr 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 сфере профилактики</a:t>
            </a:r>
            <a:br>
              <a:rPr 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</a:br>
            <a:r>
              <a:rPr 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Мирвалиева Ольга Александровна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274638"/>
            <a:ext cx="8229600" cy="973137"/>
          </a:xfrm>
        </p:spPr>
        <p:txBody>
          <a:bodyPr/>
          <a:lstStyle/>
          <a:p>
            <a:r>
              <a:rPr lang="ru-RU" sz="3200"/>
              <a:t>Общие признаки употребления наркотиков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6800" y="1828800"/>
            <a:ext cx="3695700" cy="2971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u="sng"/>
              <a:t>Внешние признаки:</a:t>
            </a:r>
          </a:p>
          <a:p>
            <a:pPr>
              <a:lnSpc>
                <a:spcPct val="80000"/>
              </a:lnSpc>
            </a:pPr>
            <a:r>
              <a:rPr lang="ru-RU" sz="2000"/>
              <a:t>бледность кожи</a:t>
            </a:r>
          </a:p>
          <a:p>
            <a:pPr>
              <a:lnSpc>
                <a:spcPct val="80000"/>
              </a:lnSpc>
            </a:pPr>
            <a:r>
              <a:rPr lang="ru-RU" sz="2000"/>
              <a:t>расширенные или суженные зрачки</a:t>
            </a:r>
          </a:p>
          <a:p>
            <a:pPr>
              <a:lnSpc>
                <a:spcPct val="80000"/>
              </a:lnSpc>
            </a:pPr>
            <a:r>
              <a:rPr lang="ru-RU" sz="2000"/>
              <a:t>покрасневшие или мутные глаза</a:t>
            </a:r>
          </a:p>
          <a:p>
            <a:pPr>
              <a:lnSpc>
                <a:spcPct val="80000"/>
              </a:lnSpc>
            </a:pPr>
            <a:r>
              <a:rPr lang="ru-RU" sz="2000"/>
              <a:t>замедленная речь</a:t>
            </a:r>
          </a:p>
          <a:p>
            <a:pPr>
              <a:lnSpc>
                <a:spcPct val="80000"/>
              </a:lnSpc>
            </a:pPr>
            <a:r>
              <a:rPr lang="ru-RU" sz="2000"/>
              <a:t>плохая координация движений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1828800"/>
            <a:ext cx="4076700" cy="4114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u="sng"/>
              <a:t>Поведенческие признаки</a:t>
            </a:r>
            <a:r>
              <a:rPr lang="ru-RU" sz="2000" u="sng"/>
              <a:t>:</a:t>
            </a:r>
          </a:p>
          <a:p>
            <a:pPr>
              <a:lnSpc>
                <a:spcPct val="80000"/>
              </a:lnSpc>
            </a:pPr>
            <a:r>
              <a:rPr lang="ru-RU" sz="1800"/>
              <a:t>увеличивается безразличие происходящему рядом уходы из дома и прогулы в школе</a:t>
            </a:r>
          </a:p>
          <a:p>
            <a:pPr>
              <a:lnSpc>
                <a:spcPct val="80000"/>
              </a:lnSpc>
            </a:pPr>
            <a:r>
              <a:rPr lang="ru-RU" sz="1800"/>
              <a:t>трудность в сосредоточении, ухудшение памяти</a:t>
            </a:r>
          </a:p>
          <a:p>
            <a:pPr>
              <a:lnSpc>
                <a:spcPct val="80000"/>
              </a:lnSpc>
            </a:pPr>
            <a:r>
              <a:rPr lang="ru-RU" sz="1800"/>
              <a:t>неадекватная и неожиданная смена настроения</a:t>
            </a:r>
          </a:p>
          <a:p>
            <a:pPr>
              <a:lnSpc>
                <a:spcPct val="80000"/>
              </a:lnSpc>
            </a:pPr>
            <a:r>
              <a:rPr lang="ru-RU" sz="1800"/>
              <a:t>необычные просьбы дать денег</a:t>
            </a:r>
          </a:p>
          <a:p>
            <a:pPr>
              <a:lnSpc>
                <a:spcPct val="80000"/>
              </a:lnSpc>
            </a:pPr>
            <a:r>
              <a:rPr lang="ru-RU" sz="1800"/>
              <a:t>пропажи из дома ценностей, одежды  и других вещей</a:t>
            </a:r>
          </a:p>
          <a:p>
            <a:pPr>
              <a:lnSpc>
                <a:spcPct val="80000"/>
              </a:lnSpc>
            </a:pPr>
            <a:r>
              <a:rPr lang="ru-RU" sz="1800"/>
              <a:t>частые необъяснимые телефонные звонки</a:t>
            </a:r>
          </a:p>
          <a:p>
            <a:pPr>
              <a:lnSpc>
                <a:spcPct val="80000"/>
              </a:lnSpc>
            </a:pPr>
            <a:endParaRPr lang="ru-RU" sz="180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828800" y="5257800"/>
            <a:ext cx="6096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066800" y="5334000"/>
            <a:ext cx="7391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Признаки- «улики»: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следы от уколов, порезы, синяки, свернутые в трубочку бумажки, маленькие ложечки, капсулы, бутыли, пузырьки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0"/>
              <a:t>Внимание!</a:t>
            </a: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/>
              <a:t>Решающим признаком употребления подростком психоактивных средств является выявление состояния наркотического одурманивания, установленного врачом, в частности, психиатром- наркологом или психиатром.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000">
                <a:solidFill>
                  <a:schemeClr val="tx1"/>
                </a:solidFill>
              </a:rPr>
              <a:t>Если у вас возникли подозрения, что подросток употребляет наркотики, то наиболее оправданы следующие действия:</a:t>
            </a:r>
            <a:r>
              <a:rPr lang="ru-RU" sz="2000" b="0">
                <a:solidFill>
                  <a:schemeClr val="tx1"/>
                </a:solidFill>
              </a:rPr>
              <a:t/>
            </a:r>
            <a:br>
              <a:rPr lang="ru-RU" sz="2000" b="0">
                <a:solidFill>
                  <a:schemeClr val="tx1"/>
                </a:solidFill>
              </a:rPr>
            </a:br>
            <a:endParaRPr lang="ru-RU" sz="2000" b="0">
              <a:solidFill>
                <a:schemeClr val="tx1"/>
              </a:solidFill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Предельно тактично сообщить о своих подозрениях родителям или опекунам подростка.</a:t>
            </a:r>
          </a:p>
          <a:p>
            <a:pPr>
              <a:lnSpc>
                <a:spcPct val="80000"/>
              </a:lnSpc>
            </a:pPr>
            <a:r>
              <a:rPr lang="ru-RU" sz="2000"/>
              <a:t>При подозрении в групповом употреблении наркотиков необходимо провести беседу с родителями всех членов «наркоманической» группы, можно это сделать в виде собрания с приглашением инспектора ПППН, врача- нарколога.</a:t>
            </a:r>
          </a:p>
          <a:p>
            <a:pPr>
              <a:lnSpc>
                <a:spcPct val="80000"/>
              </a:lnSpc>
            </a:pPr>
            <a:r>
              <a:rPr lang="ru-RU" sz="2000"/>
              <a:t>Организовать встречу подростков со специалистом, организовать консультирование родителей.</a:t>
            </a:r>
          </a:p>
          <a:p>
            <a:pPr>
              <a:lnSpc>
                <a:spcPct val="80000"/>
              </a:lnSpc>
            </a:pPr>
            <a:r>
              <a:rPr lang="ru-RU" sz="2000"/>
              <a:t>Дать подросткам и их родителям информацию о возможности анонимного обследования и лечения, указать адреса и телефоны организаций, работающих в таком режиме.</a:t>
            </a:r>
          </a:p>
          <a:p>
            <a:pPr>
              <a:lnSpc>
                <a:spcPct val="80000"/>
              </a:lnSpc>
            </a:pPr>
            <a:r>
              <a:rPr lang="ru-RU" sz="2000"/>
              <a:t>Дать информацию о том, что специалисты по профилактике наркомании ответят на возможные вопросы или помогут разобраться в проблеме по телефонам доверия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200" b="0">
                <a:solidFill>
                  <a:schemeClr val="tx1"/>
                </a:solidFill>
              </a:rPr>
              <a:t>Система учреждений Псковской области, оказывающих </a:t>
            </a:r>
            <a:br>
              <a:rPr lang="ru-RU" sz="2200" b="0">
                <a:solidFill>
                  <a:schemeClr val="tx1"/>
                </a:solidFill>
              </a:rPr>
            </a:br>
            <a:r>
              <a:rPr lang="ru-RU" sz="2200" b="0">
                <a:solidFill>
                  <a:schemeClr val="tx1"/>
                </a:solidFill>
              </a:rPr>
              <a:t>наркологическую помощь и реабилитацию наркозависимых</a:t>
            </a:r>
          </a:p>
        </p:txBody>
      </p:sp>
      <p:sp>
        <p:nvSpPr>
          <p:cNvPr id="28675" name="Rectangle 7"/>
          <p:cNvSpPr>
            <a:spLocks noChangeArrowheads="1"/>
          </p:cNvSpPr>
          <p:nvPr/>
        </p:nvSpPr>
        <p:spPr bwMode="auto">
          <a:xfrm>
            <a:off x="838200" y="2057400"/>
            <a:ext cx="472440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</a:pPr>
            <a:r>
              <a:rPr lang="ru-RU" b="1" u="sng">
                <a:latin typeface="Tahoma" pitchFamily="34" charset="0"/>
              </a:rPr>
              <a:t>Наркологическая помощь</a:t>
            </a:r>
          </a:p>
          <a:p>
            <a:pPr>
              <a:buFont typeface="Wingdings" pitchFamily="2" charset="2"/>
              <a:buChar char="v"/>
            </a:pPr>
            <a:r>
              <a:rPr lang="ru-RU" b="1">
                <a:latin typeface="Tahoma" pitchFamily="34" charset="0"/>
              </a:rPr>
              <a:t>ГУЗ «Наркологический диспансер Псковской области»</a:t>
            </a:r>
          </a:p>
          <a:p>
            <a:pPr>
              <a:buFont typeface="Wingdings" pitchFamily="2" charset="2"/>
              <a:buChar char="v"/>
            </a:pPr>
            <a:r>
              <a:rPr lang="ru-RU" b="1">
                <a:latin typeface="Tahoma" pitchFamily="34" charset="0"/>
              </a:rPr>
              <a:t>ГУЗ «Великолукский наркологический диспансер»</a:t>
            </a:r>
          </a:p>
          <a:p>
            <a:pPr>
              <a:buFont typeface="Wingdings" pitchFamily="2" charset="2"/>
              <a:buChar char="v"/>
            </a:pPr>
            <a:r>
              <a:rPr lang="ru-RU" b="1">
                <a:latin typeface="Tahoma" pitchFamily="34" charset="0"/>
              </a:rPr>
              <a:t>24 наркологических кабинета в районах области</a:t>
            </a:r>
          </a:p>
        </p:txBody>
      </p:sp>
      <p:sp>
        <p:nvSpPr>
          <p:cNvPr id="28676" name="Прямоугольник 12"/>
          <p:cNvSpPr>
            <a:spLocks noChangeArrowheads="1"/>
          </p:cNvSpPr>
          <p:nvPr/>
        </p:nvSpPr>
        <p:spPr bwMode="auto">
          <a:xfrm>
            <a:off x="990600" y="4419600"/>
            <a:ext cx="4587875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037" tIns="40519" rIns="81037" bIns="40519">
            <a:spAutoFit/>
          </a:bodyPr>
          <a:lstStyle/>
          <a:p>
            <a:pPr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  <a:tabLst>
                <a:tab pos="0" algn="l"/>
                <a:tab pos="77788" algn="l"/>
                <a:tab pos="809625" algn="l"/>
                <a:tab pos="1619250" algn="l"/>
                <a:tab pos="2430463" algn="l"/>
                <a:tab pos="3240088" algn="l"/>
                <a:tab pos="4051300" algn="l"/>
                <a:tab pos="4860925" algn="l"/>
                <a:tab pos="5672138" algn="l"/>
                <a:tab pos="6481763" algn="l"/>
                <a:tab pos="7292975" algn="l"/>
                <a:tab pos="8102600" algn="l"/>
                <a:tab pos="8913813" algn="l"/>
              </a:tabLst>
            </a:pPr>
            <a:endParaRPr lang="ru-RU" sz="900">
              <a:solidFill>
                <a:srgbClr val="17375E"/>
              </a:solidFill>
              <a:latin typeface="Calibri" pitchFamily="34" charset="0"/>
              <a:cs typeface="Tahoma" pitchFamily="34" charset="0"/>
            </a:endParaRPr>
          </a:p>
          <a:p>
            <a:pPr algn="ctr"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  <a:tabLst>
                <a:tab pos="0" algn="l"/>
                <a:tab pos="77788" algn="l"/>
                <a:tab pos="809625" algn="l"/>
                <a:tab pos="1619250" algn="l"/>
                <a:tab pos="2430463" algn="l"/>
                <a:tab pos="3240088" algn="l"/>
                <a:tab pos="4051300" algn="l"/>
                <a:tab pos="4860925" algn="l"/>
                <a:tab pos="5672138" algn="l"/>
                <a:tab pos="6481763" algn="l"/>
                <a:tab pos="7292975" algn="l"/>
                <a:tab pos="8102600" algn="l"/>
                <a:tab pos="8913813" algn="l"/>
              </a:tabLst>
            </a:pPr>
            <a:r>
              <a:rPr lang="ru-RU" b="1" u="sng">
                <a:latin typeface="Calibri" pitchFamily="34" charset="0"/>
                <a:cs typeface="Tahoma" pitchFamily="34" charset="0"/>
              </a:rPr>
              <a:t>Реабилитация наркозависимых</a:t>
            </a:r>
          </a:p>
          <a:p>
            <a:pPr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  <a:buFont typeface="Wingdings" pitchFamily="2" charset="2"/>
              <a:buChar char="v"/>
              <a:tabLst>
                <a:tab pos="0" algn="l"/>
                <a:tab pos="77788" algn="l"/>
                <a:tab pos="809625" algn="l"/>
                <a:tab pos="1619250" algn="l"/>
                <a:tab pos="2430463" algn="l"/>
                <a:tab pos="3240088" algn="l"/>
                <a:tab pos="4051300" algn="l"/>
                <a:tab pos="4860925" algn="l"/>
                <a:tab pos="5672138" algn="l"/>
                <a:tab pos="6481763" algn="l"/>
                <a:tab pos="7292975" algn="l"/>
                <a:tab pos="8102600" algn="l"/>
                <a:tab pos="8913813" algn="l"/>
              </a:tabLst>
            </a:pPr>
            <a:r>
              <a:rPr lang="ru-RU">
                <a:latin typeface="Calibri" pitchFamily="34" charset="0"/>
                <a:cs typeface="Arial" charset="0"/>
              </a:rPr>
              <a:t> </a:t>
            </a:r>
            <a:r>
              <a:rPr lang="ru-RU" b="1">
                <a:latin typeface="Calibri" pitchFamily="34" charset="0"/>
                <a:cs typeface="Arial" charset="0"/>
              </a:rPr>
              <a:t>Центр медико-психологической и реабилитационной помощи</a:t>
            </a:r>
          </a:p>
          <a:p>
            <a:pPr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  <a:buFont typeface="Wingdings" pitchFamily="2" charset="2"/>
              <a:buChar char="v"/>
              <a:tabLst>
                <a:tab pos="0" algn="l"/>
                <a:tab pos="77788" algn="l"/>
                <a:tab pos="809625" algn="l"/>
                <a:tab pos="1619250" algn="l"/>
                <a:tab pos="2430463" algn="l"/>
                <a:tab pos="3240088" algn="l"/>
                <a:tab pos="4051300" algn="l"/>
                <a:tab pos="4860925" algn="l"/>
                <a:tab pos="5672138" algn="l"/>
                <a:tab pos="6481763" algn="l"/>
                <a:tab pos="7292975" algn="l"/>
                <a:tab pos="8102600" algn="l"/>
                <a:tab pos="8913813" algn="l"/>
              </a:tabLst>
            </a:pPr>
            <a:r>
              <a:rPr lang="ru-RU" b="1">
                <a:latin typeface="Calibri" pitchFamily="34" charset="0"/>
                <a:cs typeface="Arial" charset="0"/>
              </a:rPr>
              <a:t>6 реабилитационных центра</a:t>
            </a:r>
          </a:p>
          <a:p>
            <a:pPr>
              <a:lnSpc>
                <a:spcPct val="80000"/>
              </a:lnSpc>
              <a:spcBef>
                <a:spcPts val="538"/>
              </a:spcBef>
              <a:buClr>
                <a:srgbClr val="727CA3"/>
              </a:buClr>
              <a:buSzPct val="76000"/>
              <a:tabLst>
                <a:tab pos="0" algn="l"/>
                <a:tab pos="77788" algn="l"/>
                <a:tab pos="809625" algn="l"/>
                <a:tab pos="1619250" algn="l"/>
                <a:tab pos="2430463" algn="l"/>
                <a:tab pos="3240088" algn="l"/>
                <a:tab pos="4051300" algn="l"/>
                <a:tab pos="4860925" algn="l"/>
                <a:tab pos="5672138" algn="l"/>
                <a:tab pos="6481763" algn="l"/>
                <a:tab pos="7292975" algn="l"/>
                <a:tab pos="8102600" algn="l"/>
                <a:tab pos="8913813" algn="l"/>
              </a:tabLst>
            </a:pPr>
            <a:endParaRPr lang="ru-RU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77000" y="3352800"/>
            <a:ext cx="115888" cy="112713"/>
          </a:xfrm>
          <a:prstGeom prst="ellipse">
            <a:avLst/>
          </a:prstGeom>
          <a:solidFill>
            <a:schemeClr val="accent2"/>
          </a:solidFill>
          <a:ln w="50800" cmpd="dbl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37" tIns="40519" rIns="81037" bIns="4051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001000" y="5105400"/>
            <a:ext cx="115888" cy="112713"/>
          </a:xfrm>
          <a:prstGeom prst="ellipse">
            <a:avLst/>
          </a:prstGeom>
          <a:solidFill>
            <a:schemeClr val="accent2"/>
          </a:solidFill>
          <a:ln w="50800" cmpd="dbl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37" tIns="40519" rIns="81037" bIns="40519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8679" name="Group 12"/>
          <p:cNvGrpSpPr>
            <a:grpSpLocks/>
          </p:cNvGrpSpPr>
          <p:nvPr/>
        </p:nvGrpSpPr>
        <p:grpSpPr bwMode="auto">
          <a:xfrm>
            <a:off x="5715000" y="2209800"/>
            <a:ext cx="3200400" cy="4038600"/>
            <a:chOff x="2964" y="666"/>
            <a:chExt cx="2670" cy="2722"/>
          </a:xfrm>
        </p:grpSpPr>
        <p:pic>
          <p:nvPicPr>
            <p:cNvPr id="28680" name="Рисунок 10" descr="подложка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64" y="666"/>
              <a:ext cx="2670" cy="2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Овал 9"/>
            <p:cNvSpPr/>
            <p:nvPr/>
          </p:nvSpPr>
          <p:spPr>
            <a:xfrm>
              <a:off x="3677" y="1649"/>
              <a:ext cx="73" cy="71"/>
            </a:xfrm>
            <a:prstGeom prst="ellipse">
              <a:avLst/>
            </a:prstGeom>
            <a:solidFill>
              <a:schemeClr val="accent2"/>
            </a:solidFill>
            <a:ln w="50800" cmpd="dbl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" name="Овал 10"/>
            <p:cNvSpPr/>
            <p:nvPr/>
          </p:nvSpPr>
          <p:spPr>
            <a:xfrm>
              <a:off x="4764" y="2745"/>
              <a:ext cx="73" cy="71"/>
            </a:xfrm>
            <a:prstGeom prst="ellipse">
              <a:avLst/>
            </a:prstGeom>
            <a:solidFill>
              <a:schemeClr val="accent2"/>
            </a:solidFill>
            <a:ln w="50800" cmpd="dbl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Овал 14"/>
            <p:cNvSpPr>
              <a:spLocks noChangeArrowheads="1"/>
            </p:cNvSpPr>
            <p:nvPr/>
          </p:nvSpPr>
          <p:spPr bwMode="auto">
            <a:xfrm>
              <a:off x="3549" y="1876"/>
              <a:ext cx="73" cy="71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  <a:effectLst/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" name="Овал 15"/>
            <p:cNvSpPr>
              <a:spLocks noChangeArrowheads="1"/>
            </p:cNvSpPr>
            <p:nvPr/>
          </p:nvSpPr>
          <p:spPr bwMode="auto">
            <a:xfrm>
              <a:off x="4094" y="2216"/>
              <a:ext cx="73" cy="71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" name="Овал 16"/>
            <p:cNvSpPr>
              <a:spLocks noChangeArrowheads="1"/>
            </p:cNvSpPr>
            <p:nvPr/>
          </p:nvSpPr>
          <p:spPr bwMode="auto">
            <a:xfrm>
              <a:off x="3299" y="1724"/>
              <a:ext cx="72" cy="71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  <a:effectLst/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0" name="Овал 19"/>
            <p:cNvSpPr>
              <a:spLocks noChangeArrowheads="1"/>
            </p:cNvSpPr>
            <p:nvPr/>
          </p:nvSpPr>
          <p:spPr bwMode="auto">
            <a:xfrm>
              <a:off x="3968" y="1195"/>
              <a:ext cx="72" cy="73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  <a:effectLst/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2" name="Овал 21"/>
            <p:cNvSpPr>
              <a:spLocks noChangeArrowheads="1"/>
            </p:cNvSpPr>
            <p:nvPr/>
          </p:nvSpPr>
          <p:spPr bwMode="auto">
            <a:xfrm>
              <a:off x="4597" y="2821"/>
              <a:ext cx="72" cy="72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  <a:effectLst/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4" name="Овал 23"/>
            <p:cNvSpPr>
              <a:spLocks noChangeArrowheads="1"/>
            </p:cNvSpPr>
            <p:nvPr/>
          </p:nvSpPr>
          <p:spPr bwMode="auto">
            <a:xfrm>
              <a:off x="3677" y="1498"/>
              <a:ext cx="72" cy="71"/>
            </a:xfrm>
            <a:prstGeom prst="ellipse">
              <a:avLst/>
            </a:prstGeom>
            <a:solidFill>
              <a:srgbClr val="FFFF00"/>
            </a:solidFill>
            <a:ln w="50800" cmpd="dbl" algn="ctr">
              <a:solidFill>
                <a:srgbClr val="00B0F0"/>
              </a:solidFill>
              <a:round/>
              <a:headEnd/>
              <a:tailEnd/>
            </a:ln>
            <a:effectLst/>
          </p:spPr>
          <p:txBody>
            <a:bodyPr lIns="81037" tIns="40519" rIns="81037" bIns="40519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1371600" y="2133600"/>
            <a:ext cx="115888" cy="112713"/>
          </a:xfrm>
          <a:prstGeom prst="ellipse">
            <a:avLst/>
          </a:prstGeom>
          <a:solidFill>
            <a:schemeClr val="accent2"/>
          </a:solidFill>
          <a:ln w="50800" cmpd="dbl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37" tIns="40519" rIns="81037" bIns="4051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>
            <a:spLocks noChangeArrowheads="1"/>
          </p:cNvSpPr>
          <p:nvPr/>
        </p:nvSpPr>
        <p:spPr bwMode="auto">
          <a:xfrm>
            <a:off x="1143000" y="4648200"/>
            <a:ext cx="114300" cy="112713"/>
          </a:xfrm>
          <a:prstGeom prst="ellipse">
            <a:avLst/>
          </a:prstGeom>
          <a:solidFill>
            <a:srgbClr val="FFFF00"/>
          </a:solidFill>
          <a:ln w="50800" cmpd="dbl" algn="ctr">
            <a:solidFill>
              <a:srgbClr val="00B0F0"/>
            </a:solidFill>
            <a:round/>
            <a:headEnd/>
            <a:tailEnd/>
          </a:ln>
        </p:spPr>
        <p:txBody>
          <a:bodyPr lIns="81037" tIns="40519" rIns="81037" bIns="40519"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ru-RU" sz="3000">
                <a:latin typeface="Times New Roman" pitchFamily="18" charset="0"/>
                <a:ea typeface="+mj-ea"/>
                <a:cs typeface="+mj-cs"/>
              </a:rPr>
              <a:t>Медицинское тестирование учащихся </a:t>
            </a:r>
            <a:br>
              <a:rPr lang="ru-RU" sz="3000">
                <a:latin typeface="Times New Roman" pitchFamily="18" charset="0"/>
                <a:ea typeface="+mj-ea"/>
                <a:cs typeface="+mj-cs"/>
              </a:rPr>
            </a:br>
            <a:r>
              <a:rPr lang="ru-RU" sz="3000">
                <a:latin typeface="Times New Roman" pitchFamily="18" charset="0"/>
                <a:ea typeface="+mj-ea"/>
                <a:cs typeface="+mj-cs"/>
              </a:rPr>
              <a:t>на употребление наркотиков</a:t>
            </a:r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67200" y="1600200"/>
            <a:ext cx="4572000" cy="4525963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2800"/>
              <a:t>Процедуре медицинского тестирования  подлежало </a:t>
            </a:r>
            <a:r>
              <a:rPr lang="ru-RU" sz="2800" u="sng"/>
              <a:t>4277</a:t>
            </a:r>
            <a:r>
              <a:rPr lang="ru-RU" sz="2800"/>
              <a:t> обучающихся 10-11 классов </a:t>
            </a:r>
            <a:r>
              <a:rPr lang="ru-RU" sz="2800" u="sng"/>
              <a:t>91</a:t>
            </a:r>
            <a:r>
              <a:rPr lang="ru-RU" sz="2800"/>
              <a:t> общеобра-зовательного учреждения                         </a:t>
            </a:r>
            <a:r>
              <a:rPr lang="ru-RU" sz="2800" u="sng"/>
              <a:t>9</a:t>
            </a:r>
            <a:r>
              <a:rPr lang="ru-RU" sz="2800"/>
              <a:t> муниципальных районов области. 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2800"/>
              <a:t>Выявлено </a:t>
            </a:r>
            <a:r>
              <a:rPr lang="ru-RU" sz="2800" u="sng"/>
              <a:t>2 </a:t>
            </a:r>
            <a:r>
              <a:rPr lang="ru-RU" sz="2800"/>
              <a:t>потребителя наркотических средств (каннабиоидов) </a:t>
            </a:r>
          </a:p>
          <a:p>
            <a:endParaRPr lang="ru-RU" sz="2800"/>
          </a:p>
        </p:txBody>
      </p:sp>
      <p:graphicFrame>
        <p:nvGraphicFramePr>
          <p:cNvPr id="29700" name="Object 10"/>
          <p:cNvGraphicFramePr>
            <a:graphicFrameLocks noChangeAspect="1"/>
          </p:cNvGraphicFramePr>
          <p:nvPr>
            <p:ph sz="half" idx="4294967295"/>
          </p:nvPr>
        </p:nvGraphicFramePr>
        <p:xfrm>
          <a:off x="457200" y="1604963"/>
          <a:ext cx="4038600" cy="4514850"/>
        </p:xfrm>
        <a:graphic>
          <a:graphicData uri="http://schemas.openxmlformats.org/presentationml/2006/ole">
            <p:oleObj spid="_x0000_s29700" name="Диаграмма" r:id="rId3" imgW="4362450" imgH="4876800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762000" y="685800"/>
            <a:ext cx="7467600" cy="1524000"/>
          </a:xfrm>
          <a:prstGeom prst="flowChartProcess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latin typeface="Palatino Linotype" pitchFamily="18" charset="0"/>
                <a:cs typeface="Arial" charset="0"/>
              </a:rPr>
              <a:t>Юридическая ответственность </a:t>
            </a:r>
          </a:p>
          <a:p>
            <a:pPr algn="ctr"/>
            <a:r>
              <a:rPr lang="ru-RU" sz="3200" b="1">
                <a:latin typeface="Palatino Linotype" pitchFamily="18" charset="0"/>
                <a:cs typeface="Arial" charset="0"/>
              </a:rPr>
              <a:t>за незаконный оборот наркотиков</a:t>
            </a:r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auto">
          <a:xfrm>
            <a:off x="179388" y="4038600"/>
            <a:ext cx="4105275" cy="1982788"/>
          </a:xfrm>
          <a:prstGeom prst="flowChartProcess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latin typeface="Palatino Linotype" pitchFamily="18" charset="0"/>
                <a:cs typeface="Arial" charset="0"/>
              </a:rPr>
              <a:t>Административная</a:t>
            </a:r>
            <a:endParaRPr lang="ru-RU" sz="3200" b="1">
              <a:latin typeface="Arial" charset="0"/>
              <a:cs typeface="Arial" charset="0"/>
            </a:endParaRPr>
          </a:p>
          <a:p>
            <a:pPr algn="ctr"/>
            <a:endParaRPr lang="ru-RU" sz="3200" b="1">
              <a:latin typeface="Arial" charset="0"/>
              <a:cs typeface="Arial" charset="0"/>
            </a:endParaRPr>
          </a:p>
          <a:p>
            <a:pPr algn="ctr"/>
            <a:r>
              <a:rPr lang="ru-RU" sz="1400" b="1">
                <a:latin typeface="Palatino Linotype" pitchFamily="18" charset="0"/>
                <a:cs typeface="Arial" charset="0"/>
              </a:rPr>
              <a:t>Кодекс Российской федерации </a:t>
            </a:r>
          </a:p>
          <a:p>
            <a:pPr algn="ctr"/>
            <a:r>
              <a:rPr lang="ru-RU" sz="1400" b="1">
                <a:latin typeface="Palatino Linotype" pitchFamily="18" charset="0"/>
                <a:cs typeface="Arial" charset="0"/>
              </a:rPr>
              <a:t>об административной ответственности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4572000" y="4038600"/>
            <a:ext cx="4321175" cy="1982788"/>
          </a:xfrm>
          <a:prstGeom prst="flowChartProcess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cs typeface="Arial" charset="0"/>
              </a:rPr>
              <a:t>Уголовная</a:t>
            </a:r>
          </a:p>
          <a:p>
            <a:pPr algn="ctr"/>
            <a:endParaRPr lang="ru-RU" sz="3200" b="1">
              <a:cs typeface="Arial" charset="0"/>
            </a:endParaRPr>
          </a:p>
          <a:p>
            <a:pPr algn="ctr"/>
            <a:r>
              <a:rPr lang="ru-RU" sz="1400" b="1">
                <a:cs typeface="Arial" charset="0"/>
              </a:rPr>
              <a:t>Уголовный кодекс Российской Федерации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 rot="2942708">
            <a:off x="2552700" y="2171700"/>
            <a:ext cx="609600" cy="2057400"/>
          </a:xfrm>
          <a:prstGeom prst="downArrow">
            <a:avLst>
              <a:gd name="adj1" fmla="val 50000"/>
              <a:gd name="adj2" fmla="val 84375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 rot="-3163390">
            <a:off x="5983287" y="2093913"/>
            <a:ext cx="606425" cy="2209800"/>
          </a:xfrm>
          <a:prstGeom prst="downArrow">
            <a:avLst>
              <a:gd name="adj1" fmla="val 50000"/>
              <a:gd name="adj2" fmla="val 91099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ru-RU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30727" name="Picture 2" descr="C:\Users\Таня\Desktop\logo_231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2175" y="6219825"/>
            <a:ext cx="582613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400">
                <a:solidFill>
                  <a:srgbClr val="FFFFFF"/>
                </a:solidFill>
                <a:latin typeface="Arial" charset="0"/>
                <a:cs typeface="Arial" charset="0"/>
              </a:rPr>
              <a:t>Кодекс Российской Федерации </a:t>
            </a:r>
            <a:br>
              <a:rPr lang="ru-RU" sz="240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ru-RU" sz="2400">
                <a:solidFill>
                  <a:srgbClr val="FFFFFF"/>
                </a:solidFill>
                <a:latin typeface="Arial" charset="0"/>
                <a:cs typeface="Arial" charset="0"/>
              </a:rPr>
              <a:t>об административных правонарушениях</a:t>
            </a:r>
            <a:r>
              <a:rPr lang="ru-RU" sz="1900">
                <a:solidFill>
                  <a:srgbClr val="FFFFFF"/>
                </a:solidFill>
                <a:latin typeface="Arial" charset="0"/>
                <a:cs typeface="Arial" charset="0"/>
              </a:rPr>
              <a:t/>
            </a:r>
            <a:br>
              <a:rPr lang="ru-RU" sz="1900">
                <a:solidFill>
                  <a:srgbClr val="FFFFFF"/>
                </a:solidFill>
                <a:latin typeface="Arial" charset="0"/>
                <a:cs typeface="Arial" charset="0"/>
              </a:rPr>
            </a:br>
            <a:endParaRPr lang="ru-RU" sz="19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FFFF66"/>
                </a:solidFill>
              </a:rPr>
              <a:t>Статья 6.8. Незаконные приобретение, хранение, перевозка, изготовление, переработка без цели сбыта </a:t>
            </a:r>
            <a:r>
              <a:rPr lang="ru-RU" sz="2000" b="1">
                <a:solidFill>
                  <a:srgbClr val="FFFF66"/>
                </a:solidFill>
                <a:hlinkClick r:id="rId2" tooltip="Федеральный закон от 08.01.1998 N 3-ФЗ (ред. от 06.04.2011) &quot;О наркотических средствах и психотропных веществах&quot;"/>
              </a:rPr>
              <a:t>наркотических средств, психотропных веществ</a:t>
            </a:r>
            <a:r>
              <a:rPr lang="ru-RU" sz="2000" b="1">
                <a:solidFill>
                  <a:srgbClr val="FFFF66"/>
                </a:solidFill>
              </a:rPr>
              <a:t> или их </a:t>
            </a:r>
            <a:r>
              <a:rPr lang="ru-RU" sz="2000" b="1">
                <a:solidFill>
                  <a:srgbClr val="FFFF66"/>
                </a:solidFill>
                <a:hlinkClick r:id="rId3" tooltip="Федеральный закон от 08.01.1998 N 3-ФЗ (ред. от 06.04.2011) &quot;О наркотических средствах и психотропных веществах&quot;"/>
              </a:rPr>
              <a:t>аналогов</a:t>
            </a:r>
            <a:r>
              <a:rPr lang="ru-RU" sz="2000" b="1">
                <a:solidFill>
                  <a:srgbClr val="FFFF66"/>
                </a:solidFill>
              </a:rPr>
              <a:t>, а также незаконные приобретение, хранение, перевозка без цели сбыта </a:t>
            </a:r>
            <a:r>
              <a:rPr lang="ru-RU" sz="2000" b="1">
                <a:solidFill>
                  <a:srgbClr val="FFFF66"/>
                </a:solidFill>
                <a:hlinkClick r:id="rId4"/>
              </a:rPr>
              <a:t>растений</a:t>
            </a:r>
            <a:r>
              <a:rPr lang="ru-RU" sz="2000" b="1">
                <a:solidFill>
                  <a:srgbClr val="FFFF66"/>
                </a:solidFill>
              </a:rPr>
              <a:t>, содержащих наркотические средства или психотропные вещества, либо их частей, содержащих наркотические средства или психотропные вещества 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FFFF66"/>
                </a:solidFill>
              </a:rPr>
              <a:t>Статья 6.9. Потребление наркотических средств или психотропных веществ без назначения врача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FFFF66"/>
                </a:solidFill>
              </a:rPr>
              <a:t>Статья 6.13. Пропаганда наркотических средств, психотропных веществ или их прекурсоров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FFFF66"/>
                </a:solidFill>
              </a:rPr>
              <a:t>Статья 20.20 ч .3  Потребление наркотических средств или психотропных веществ без назначения врача в общественных местах.</a:t>
            </a:r>
          </a:p>
          <a:p>
            <a:pPr>
              <a:lnSpc>
                <a:spcPct val="80000"/>
              </a:lnSpc>
            </a:pPr>
            <a:endParaRPr lang="ru-RU" sz="2000" b="1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>
                <a:solidFill>
                  <a:schemeClr val="tx1"/>
                </a:solidFill>
              </a:rPr>
              <a:t>Уголовный кодекс </a:t>
            </a:r>
            <a:br>
              <a:rPr lang="ru-RU" sz="4000">
                <a:solidFill>
                  <a:schemeClr val="tx1"/>
                </a:solidFill>
              </a:rPr>
            </a:br>
            <a:r>
              <a:rPr lang="ru-RU" sz="4000">
                <a:solidFill>
                  <a:schemeClr val="tx1"/>
                </a:solidFill>
              </a:rPr>
              <a:t>Российской Федерации</a:t>
            </a:r>
            <a:br>
              <a:rPr lang="ru-RU" sz="4000">
                <a:solidFill>
                  <a:schemeClr val="tx1"/>
                </a:solidFill>
              </a:rPr>
            </a:br>
            <a:endParaRPr lang="ru-RU" sz="4000">
              <a:solidFill>
                <a:schemeClr val="tx1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ctr">
              <a:buClrTx/>
              <a:buSzPct val="60000"/>
              <a:buFont typeface="Wingdings" pitchFamily="2" charset="2"/>
              <a:buNone/>
            </a:pPr>
            <a:r>
              <a:rPr lang="ru-RU" sz="2800" b="1" i="1">
                <a:solidFill>
                  <a:srgbClr val="FFFF66"/>
                </a:solidFill>
                <a:latin typeface="Arial" charset="0"/>
                <a:cs typeface="Arial" charset="0"/>
              </a:rPr>
              <a:t>Статьи 228 – 234 Уголовного Кодекса </a:t>
            </a:r>
          </a:p>
          <a:p>
            <a:pPr algn="ctr">
              <a:buClrTx/>
              <a:buSzPct val="60000"/>
              <a:buFont typeface="Wingdings" pitchFamily="2" charset="2"/>
              <a:buNone/>
            </a:pPr>
            <a:r>
              <a:rPr lang="ru-RU" sz="2800">
                <a:solidFill>
                  <a:srgbClr val="FFFFFF"/>
                </a:solidFill>
                <a:latin typeface="Arial" charset="0"/>
                <a:cs typeface="Arial" charset="0"/>
              </a:rPr>
              <a:t>   регулируют правоотношения в части :</a:t>
            </a:r>
          </a:p>
          <a:p>
            <a:pPr algn="ctr">
              <a:buClrTx/>
              <a:buSzPct val="60000"/>
              <a:buFont typeface="Wingdings" pitchFamily="2" charset="2"/>
              <a:buNone/>
            </a:pPr>
            <a:r>
              <a:rPr lang="ru-RU" sz="2800">
                <a:solidFill>
                  <a:srgbClr val="FFFFFF"/>
                </a:solidFill>
                <a:latin typeface="Arial" charset="0"/>
                <a:cs typeface="Arial" charset="0"/>
              </a:rPr>
              <a:t>   приобретения, хранения, перевозки, изготовления, переработки, производства, сбыта, пересылки, вымогательства, культивирования, а так же  склонения  к потреблению наркотических средств и психотропных веществ и содержания притонов для их употребления.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800">
                <a:solidFill>
                  <a:srgbClr val="FFFFFF"/>
                </a:solidFill>
                <a:latin typeface="Arial" charset="0"/>
                <a:cs typeface="Arial" charset="0"/>
              </a:rPr>
              <a:t>Ежегодно на территории области организуется проведение акций и оперативно - профилактических операций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«Сообщи, где торгуют смертью»</a:t>
            </a:r>
            <a:endParaRPr lang="en-US" b="1">
              <a:solidFill>
                <a:srgbClr val="FFFF66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«Призывник»</a:t>
            </a: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«Наш выбор - жизнь»</a:t>
            </a: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«Дети Северо-Запада»</a:t>
            </a: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«За здоровье и безопасность наших детей»</a:t>
            </a: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«Досуг-студент»</a:t>
            </a:r>
          </a:p>
          <a:p>
            <a:pPr>
              <a:lnSpc>
                <a:spcPct val="90000"/>
              </a:lnSpc>
            </a:pPr>
            <a:r>
              <a:rPr lang="ru-RU" b="1">
                <a:solidFill>
                  <a:srgbClr val="FFFF66"/>
                </a:solidFill>
              </a:rPr>
              <a:t>Интернет</a:t>
            </a:r>
            <a:r>
              <a:rPr lang="en-US" b="1">
                <a:solidFill>
                  <a:srgbClr val="FFFF66"/>
                </a:solidFill>
              </a:rPr>
              <a:t>-</a:t>
            </a:r>
            <a:r>
              <a:rPr lang="ru-RU" b="1">
                <a:solidFill>
                  <a:srgbClr val="FFFF66"/>
                </a:solidFill>
              </a:rPr>
              <a:t>Урок «Имею право знать!»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914400"/>
            <a:ext cx="7543800" cy="518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/>
              <a:t>Телефон доверия Управления ФСКН России по Псковской области: </a:t>
            </a:r>
            <a:r>
              <a:rPr lang="ru-RU" sz="2800" b="1">
                <a:solidFill>
                  <a:schemeClr val="hlink"/>
                </a:solidFill>
              </a:rPr>
              <a:t>79-63-00</a:t>
            </a:r>
          </a:p>
          <a:p>
            <a:pPr algn="ctr">
              <a:buFont typeface="Wingdings" pitchFamily="2" charset="2"/>
              <a:buNone/>
            </a:pPr>
            <a:r>
              <a:rPr lang="ru-RU" sz="2800"/>
              <a:t>Телефон</a:t>
            </a:r>
            <a:r>
              <a:rPr lang="ru-RU" sz="2800">
                <a:solidFill>
                  <a:schemeClr val="hlink"/>
                </a:solidFill>
              </a:rPr>
              <a:t> </a:t>
            </a:r>
            <a:r>
              <a:rPr lang="ru-RU" sz="2800"/>
              <a:t>дежурной части:</a:t>
            </a:r>
            <a:r>
              <a:rPr lang="ru-RU" sz="2800" b="1">
                <a:solidFill>
                  <a:schemeClr val="hlink"/>
                </a:solidFill>
              </a:rPr>
              <a:t> 79-63-63</a:t>
            </a:r>
          </a:p>
          <a:p>
            <a:pPr algn="ctr">
              <a:buFont typeface="Wingdings" pitchFamily="2" charset="2"/>
              <a:buNone/>
            </a:pPr>
            <a:r>
              <a:rPr lang="ru-RU" sz="2800"/>
              <a:t>Интернет-сайт</a:t>
            </a:r>
            <a:r>
              <a:rPr lang="ru-RU" sz="2800" b="1"/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</a:t>
            </a:r>
            <a:r>
              <a:rPr lang="en-US" sz="2800" b="1">
                <a:solidFill>
                  <a:srgbClr val="FFFF66"/>
                </a:solidFill>
              </a:rPr>
              <a:t>www.gnk-pskov.ru</a:t>
            </a:r>
            <a:endParaRPr lang="ru-RU" sz="2800" b="1">
              <a:solidFill>
                <a:srgbClr val="FFFF66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/>
          </a:p>
          <a:p>
            <a:pPr algn="ctr">
              <a:buFont typeface="Wingdings" pitchFamily="2" charset="2"/>
              <a:buNone/>
            </a:pPr>
            <a:r>
              <a:rPr lang="ru-RU" sz="2800"/>
              <a:t>Телефон ОМВП Управления: </a:t>
            </a:r>
            <a:r>
              <a:rPr lang="ru-RU" sz="2800" b="1">
                <a:solidFill>
                  <a:schemeClr val="hlink"/>
                </a:solidFill>
              </a:rPr>
              <a:t>79-63-90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2800"/>
              <a:t>Электронный адрес</a:t>
            </a:r>
            <a:r>
              <a:rPr lang="en-US" sz="2800"/>
              <a:t/>
            </a:r>
            <a:br>
              <a:rPr lang="en-US" sz="2800"/>
            </a:br>
            <a:r>
              <a:rPr lang="en-US" sz="2800" b="1">
                <a:solidFill>
                  <a:schemeClr val="hlink"/>
                </a:solidFill>
              </a:rPr>
              <a:t>OMVP@gnk-pskov.ru</a:t>
            </a:r>
            <a:endParaRPr lang="ru-RU" sz="2800" b="1">
              <a:solidFill>
                <a:schemeClr val="hlink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2800" b="1">
              <a:solidFill>
                <a:schemeClr val="hlink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/>
              <a:t>Мониторинг наркоситуации в регионе проводится для реализации следующих целей:</a:t>
            </a:r>
            <a:br>
              <a:rPr lang="ru-RU" sz="3000"/>
            </a:br>
            <a:endParaRPr lang="ru-RU" sz="3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а) определения состояния наркоситуации на территории Псковской области и масштабов незаконного распространения и потребления наркотиков;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б) выявления, прогнозирования и оценки угроз для безопасности региона, связанных с незаконным оборотом и потреблением наркотиков и их прекурсоров;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в) оценки эффективности проводимой на территории Псковской области антинаркотической политики и формирования предложений по ее оптимизации.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endParaRPr lang="ru-RU">
              <a:latin typeface="+mj-lt"/>
              <a:ea typeface="+mj-ea"/>
              <a:cs typeface="+mj-cs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191000"/>
            <a:ext cx="8229600" cy="1905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5400"/>
              <a:t>СПАСИБО </a:t>
            </a:r>
          </a:p>
          <a:p>
            <a:pPr algn="ctr">
              <a:buFont typeface="Wingdings" pitchFamily="2" charset="2"/>
              <a:buNone/>
            </a:pPr>
            <a:r>
              <a:rPr lang="ru-RU" sz="5400"/>
              <a:t>ЗА ВНИМАНИЕ!</a:t>
            </a:r>
          </a:p>
          <a:p>
            <a:endParaRPr lang="ru-RU"/>
          </a:p>
        </p:txBody>
      </p:sp>
      <p:pic>
        <p:nvPicPr>
          <p:cNvPr id="35844" name="Picture 2" descr="C:\Documents and Settings\Боря\Мои документы\Мои рисунки\4872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990600"/>
            <a:ext cx="2667000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 данным мониторинга…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495800" y="1600200"/>
            <a:ext cx="4191000" cy="452596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>
                <a:latin typeface="Arial" charset="0"/>
              </a:rPr>
              <a:t>Численность населения Псковской области -                   </a:t>
            </a:r>
            <a:r>
              <a:rPr lang="ru-RU" sz="1800" b="1"/>
              <a:t>666 924</a:t>
            </a:r>
            <a:r>
              <a:rPr lang="ru-RU" sz="1800"/>
              <a:t> </a:t>
            </a:r>
            <a:r>
              <a:rPr lang="ru-RU" sz="1800" b="1">
                <a:latin typeface="Arial" charset="0"/>
              </a:rPr>
              <a:t>чел</a:t>
            </a:r>
            <a:r>
              <a:rPr lang="ru-RU" sz="1800">
                <a:latin typeface="Arial" charset="0"/>
              </a:rPr>
              <a:t>овек</a:t>
            </a:r>
          </a:p>
          <a:p>
            <a:pPr>
              <a:lnSpc>
                <a:spcPct val="80000"/>
              </a:lnSpc>
            </a:pPr>
            <a:endParaRPr lang="ru-RU" sz="18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800">
                <a:latin typeface="Arial" charset="0"/>
              </a:rPr>
              <a:t>Число  зарегистрированных больных наркоманией -              </a:t>
            </a:r>
            <a:r>
              <a:rPr lang="ru-RU" sz="1800" b="1">
                <a:latin typeface="Arial" charset="0"/>
              </a:rPr>
              <a:t>774</a:t>
            </a:r>
            <a:r>
              <a:rPr lang="ru-RU" sz="1800">
                <a:latin typeface="Arial" charset="0"/>
              </a:rPr>
              <a:t> </a:t>
            </a:r>
            <a:r>
              <a:rPr lang="ru-RU" sz="1800" b="1">
                <a:latin typeface="Arial" charset="0"/>
              </a:rPr>
              <a:t>человек </a:t>
            </a:r>
            <a:r>
              <a:rPr lang="ru-RU" sz="1800">
                <a:latin typeface="Arial" charset="0"/>
              </a:rPr>
              <a:t>(</a:t>
            </a:r>
            <a:r>
              <a:rPr lang="ru-RU" sz="1800" b="1">
                <a:latin typeface="Arial" charset="0"/>
              </a:rPr>
              <a:t>0,1% </a:t>
            </a:r>
            <a:r>
              <a:rPr lang="ru-RU" sz="1800">
                <a:latin typeface="Arial" charset="0"/>
              </a:rPr>
              <a:t>от общей численности населения)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>
                <a:latin typeface="Arial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1800">
                <a:latin typeface="Arial" charset="0"/>
              </a:rPr>
              <a:t>Количество наркопотребителей с учетом латентного потребления – около 5-6 тыс. чел.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800">
                <a:latin typeface="Arial" charset="0"/>
              </a:rPr>
              <a:t>Число больных с диагнозом «употребление наркотиков с вредными последствиями» –          </a:t>
            </a:r>
            <a:r>
              <a:rPr lang="ru-RU" sz="1800" b="1">
                <a:latin typeface="Arial" charset="0"/>
              </a:rPr>
              <a:t>780 человек</a:t>
            </a:r>
            <a:endParaRPr lang="ru-RU" sz="180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sz="1800">
              <a:latin typeface="Arial" charset="0"/>
            </a:endParaRPr>
          </a:p>
        </p:txBody>
      </p:sp>
      <p:pic>
        <p:nvPicPr>
          <p:cNvPr id="8196" name="Рисунок 3" descr="карта_дорог3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348456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По данным мониторинга…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/>
              <a:t>в 2012 году зарегистрировано </a:t>
            </a:r>
            <a:r>
              <a:rPr lang="ru-RU" b="1"/>
              <a:t>9</a:t>
            </a:r>
            <a:r>
              <a:rPr lang="ru-RU"/>
              <a:t> смертельных случаев, связанных с отравлениями наркотическими средствами (в основном среди мужчин).</a:t>
            </a:r>
          </a:p>
          <a:p>
            <a:r>
              <a:rPr lang="ru-RU"/>
              <a:t>в  первом полугодии 2013 года зарегистрировано </a:t>
            </a:r>
            <a:r>
              <a:rPr lang="ru-RU" b="1"/>
              <a:t>11</a:t>
            </a:r>
            <a:r>
              <a:rPr lang="ru-RU"/>
              <a:t> смертельных случаев, связанных с отравлениями наркотическими средствами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ru-RU" sz="2600">
                <a:latin typeface="Times New Roman" pitchFamily="18" charset="0"/>
                <a:ea typeface="+mj-ea"/>
                <a:cs typeface="+mj-cs"/>
              </a:rPr>
              <a:t>Наркоситуация на территории Псковской области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1588" y="1485900"/>
          <a:ext cx="4044950" cy="5172075"/>
        </p:xfrm>
        <a:graphic>
          <a:graphicData uri="http://schemas.openxmlformats.org/presentationml/2006/ole">
            <p:oleObj spid="_x0000_s10243" name="Диаграмма" r:id="rId3" imgW="4171950" imgH="5334000" progId="MSGraph.Chart.8">
              <p:embed followColorScheme="full"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4500563" y="1557338"/>
          <a:ext cx="4391025" cy="5122862"/>
        </p:xfrm>
        <a:graphic>
          <a:graphicData uri="http://schemas.openxmlformats.org/presentationml/2006/ole">
            <p:oleObj spid="_x0000_s10244" name="Диаграмма" r:id="rId4" imgW="4572000" imgH="5334000" progId="MSGraph.Chart.8">
              <p:embed followColorScheme="full"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ru-RU" sz="2800">
                <a:latin typeface="Times New Roman" pitchFamily="18" charset="0"/>
                <a:ea typeface="+mj-ea"/>
                <a:cs typeface="+mj-cs"/>
              </a:rPr>
              <a:t>Изъято из незаконного оборота наркотических средств, психотропных и сильнодействующих веществ (килограмм)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04825" y="1409700"/>
          <a:ext cx="8448675" cy="5267325"/>
        </p:xfrm>
        <a:graphic>
          <a:graphicData uri="http://schemas.openxmlformats.org/presentationml/2006/ole">
            <p:oleObj spid="_x0000_s11267" name="Диаграмма" r:id="rId3" imgW="8448675" imgH="5267325" progId="MSGraph.Chart.8">
              <p:embed followColorScheme="full"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5" name="Rectangle 11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Статистика</a:t>
            </a:r>
          </a:p>
        </p:txBody>
      </p:sp>
      <p:sp>
        <p:nvSpPr>
          <p:cNvPr id="16396" name="Rectangle 1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14400" y="1981200"/>
            <a:ext cx="38481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1800"/>
              <a:t>Число несовершеннолетних лиц, состоящих в профилактической группе наблюдения </a:t>
            </a:r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54550" y="1600200"/>
            <a:ext cx="403225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sz="1800"/>
          </a:p>
          <a:p>
            <a:pPr algn="ctr">
              <a:buFont typeface="Wingdings" pitchFamily="2" charset="2"/>
              <a:buNone/>
            </a:pPr>
            <a:r>
              <a:rPr lang="ru-RU" sz="1800"/>
              <a:t>Число причастных к совершению преступлений студентов </a:t>
            </a:r>
          </a:p>
          <a:p>
            <a:pPr algn="ctr">
              <a:buFont typeface="Wingdings" pitchFamily="2" charset="2"/>
              <a:buNone/>
            </a:pPr>
            <a:r>
              <a:rPr lang="ru-RU" sz="1800"/>
              <a:t>(учащихся) </a:t>
            </a:r>
          </a:p>
        </p:txBody>
      </p:sp>
      <p:sp>
        <p:nvSpPr>
          <p:cNvPr id="12293" name="Rectangle 10"/>
          <p:cNvSpPr>
            <a:spLocks noChangeArrowheads="1"/>
          </p:cNvSpPr>
          <p:nvPr/>
        </p:nvSpPr>
        <p:spPr bwMode="auto">
          <a:xfrm>
            <a:off x="0" y="2528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4" name="Rectangle 15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5" name="Object 14"/>
          <p:cNvGraphicFramePr>
            <a:graphicFrameLocks noChangeAspect="1"/>
          </p:cNvGraphicFramePr>
          <p:nvPr/>
        </p:nvGraphicFramePr>
        <p:xfrm>
          <a:off x="1447800" y="3124200"/>
          <a:ext cx="3086100" cy="2511425"/>
        </p:xfrm>
        <a:graphic>
          <a:graphicData uri="http://schemas.openxmlformats.org/presentationml/2006/ole">
            <p:oleObj spid="_x0000_s12295" name="Диаграмма" r:id="rId3" imgW="2238375" imgH="1828800" progId="MSGraph.Chart.8">
              <p:embed/>
            </p:oleObj>
          </a:graphicData>
        </a:graphic>
      </p:graphicFrame>
      <p:sp>
        <p:nvSpPr>
          <p:cNvPr id="12296" name="Rectangle 17"/>
          <p:cNvSpPr>
            <a:spLocks noChangeArrowheads="1"/>
          </p:cNvSpPr>
          <p:nvPr/>
        </p:nvSpPr>
        <p:spPr bwMode="auto">
          <a:xfrm>
            <a:off x="0" y="2528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7" name="Object 16"/>
          <p:cNvGraphicFramePr>
            <a:graphicFrameLocks noChangeAspect="1"/>
          </p:cNvGraphicFramePr>
          <p:nvPr/>
        </p:nvGraphicFramePr>
        <p:xfrm>
          <a:off x="5410200" y="3143250"/>
          <a:ext cx="2971800" cy="2495550"/>
        </p:xfrm>
        <a:graphic>
          <a:graphicData uri="http://schemas.openxmlformats.org/presentationml/2006/ole">
            <p:oleObj spid="_x0000_s12297" name="Диаграмма" r:id="rId4" imgW="2381250" imgH="1800225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33400" y="914400"/>
            <a:ext cx="8229600" cy="685800"/>
          </a:xfrm>
        </p:spPr>
        <p:txBody>
          <a:bodyPr/>
          <a:lstStyle/>
          <a:p>
            <a:r>
              <a:rPr lang="ru-RU" sz="2800"/>
              <a:t>Выборка – </a:t>
            </a:r>
            <a:r>
              <a:rPr lang="ru-RU" sz="2800" b="0"/>
              <a:t>2000 чел. </a:t>
            </a:r>
            <a:r>
              <a:rPr lang="ru-RU" sz="2800"/>
              <a:t>в возрасте от 15 до 35 лет.</a:t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500" b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341438"/>
            <a:ext cx="4038600" cy="36718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100" b="1"/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r>
              <a:rPr lang="ru-RU" sz="2800"/>
              <a:t> </a:t>
            </a:r>
            <a:r>
              <a:rPr lang="ru-RU" sz="2000" b="1"/>
              <a:t>81% </a:t>
            </a:r>
            <a:r>
              <a:rPr lang="ru-RU" sz="2000"/>
              <a:t>– ни разу не пробовали никаких наркотических средств и психотропных веществ</a:t>
            </a:r>
          </a:p>
          <a:p>
            <a:pPr>
              <a:lnSpc>
                <a:spcPct val="80000"/>
              </a:lnSpc>
            </a:pPr>
            <a:r>
              <a:rPr lang="ru-RU" sz="2000" b="1"/>
              <a:t>50,9%</a:t>
            </a:r>
            <a:r>
              <a:rPr lang="ru-RU" sz="2000"/>
              <a:t> считают проблему наркомании распространенной</a:t>
            </a:r>
          </a:p>
          <a:p>
            <a:pPr>
              <a:lnSpc>
                <a:spcPct val="80000"/>
              </a:lnSpc>
            </a:pPr>
            <a:r>
              <a:rPr lang="ru-RU" sz="2000" b="1"/>
              <a:t>38,1 % </a:t>
            </a:r>
            <a:r>
              <a:rPr lang="ru-RU" sz="2000"/>
              <a:t>уверены, что достать наркотики– сравнительно легко, просто</a:t>
            </a:r>
          </a:p>
          <a:p>
            <a:pPr>
              <a:lnSpc>
                <a:spcPct val="80000"/>
              </a:lnSpc>
            </a:pPr>
            <a:r>
              <a:rPr lang="ru-RU" sz="2000" b="1"/>
              <a:t>60,7% </a:t>
            </a:r>
            <a:r>
              <a:rPr lang="ru-RU" sz="2000"/>
              <a:t>считают, что легче всего приобрести наркотики на дискотеках</a:t>
            </a:r>
          </a:p>
          <a:p>
            <a:endParaRPr lang="ru-RU" sz="200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7900" y="1341438"/>
            <a:ext cx="4038600" cy="4525962"/>
          </a:xfrm>
        </p:spPr>
        <p:txBody>
          <a:bodyPr/>
          <a:lstStyle/>
          <a:p>
            <a:endParaRPr lang="ru-RU" sz="1800"/>
          </a:p>
          <a:p>
            <a:endParaRPr lang="ru-RU" sz="1800"/>
          </a:p>
          <a:p>
            <a:r>
              <a:rPr lang="ru-RU" sz="2000"/>
              <a:t>Опыт употребления наркотиков имеет 13-15% опрошенных</a:t>
            </a:r>
          </a:p>
          <a:p>
            <a:r>
              <a:rPr lang="ru-RU" sz="2000"/>
              <a:t>из них  8,7% регулярно потребляют наркотики</a:t>
            </a:r>
          </a:p>
          <a:p>
            <a:r>
              <a:rPr lang="ru-RU" sz="2000"/>
              <a:t>возраст первой пробы наркотиков в основном варьируется от 9 до 32 лет</a:t>
            </a:r>
          </a:p>
          <a:p>
            <a:r>
              <a:rPr lang="ru-RU" sz="2000"/>
              <a:t>60,7 % попробовали из любопытства</a:t>
            </a:r>
          </a:p>
          <a:p>
            <a:pPr>
              <a:buFont typeface="Wingdings" pitchFamily="2" charset="2"/>
              <a:buNone/>
            </a:pP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 данным мониторинга…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/>
          </a:p>
          <a:p>
            <a:pPr algn="ctr">
              <a:buFont typeface="Wingdings" pitchFamily="2" charset="2"/>
              <a:buNone/>
            </a:pPr>
            <a:endParaRPr lang="ru-RU" b="1"/>
          </a:p>
          <a:p>
            <a:pPr algn="ctr">
              <a:buFont typeface="Wingdings" pitchFamily="2" charset="2"/>
              <a:buNone/>
            </a:pPr>
            <a:r>
              <a:rPr lang="ru-RU" sz="3500" b="1"/>
              <a:t>наркоситуация  на территории региона стабильная, в целом контролируемая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1448</TotalTime>
  <Words>853</Words>
  <Application>Microsoft Office PowerPoint</Application>
  <PresentationFormat>Экран (4:3)</PresentationFormat>
  <Paragraphs>116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Garamond</vt:lpstr>
      <vt:lpstr>Times New Roman</vt:lpstr>
      <vt:lpstr>Wingdings</vt:lpstr>
      <vt:lpstr>Tahoma</vt:lpstr>
      <vt:lpstr>Calibri</vt:lpstr>
      <vt:lpstr>Palatino Linotype</vt:lpstr>
      <vt:lpstr>Течение</vt:lpstr>
      <vt:lpstr>Диаграмма Microsoft Graph</vt:lpstr>
      <vt:lpstr>Слайд 1</vt:lpstr>
      <vt:lpstr>Мониторинг наркоситуации в регионе проводится для реализации следующих целей: </vt:lpstr>
      <vt:lpstr>По данным мониторинга…</vt:lpstr>
      <vt:lpstr>По данным мониторинга…</vt:lpstr>
      <vt:lpstr>Наркоситуация на территории Псковской области</vt:lpstr>
      <vt:lpstr>Изъято из незаконного оборота наркотических средств, психотропных и сильнодействующих веществ (килограмм)</vt:lpstr>
      <vt:lpstr>Статистика</vt:lpstr>
      <vt:lpstr>Выборка – 2000 чел. в возрасте от 15 до 35 лет.  </vt:lpstr>
      <vt:lpstr>По данным мониторинга…</vt:lpstr>
      <vt:lpstr>Общие признаки употребления наркотиков</vt:lpstr>
      <vt:lpstr>Внимание! </vt:lpstr>
      <vt:lpstr>Если у вас возникли подозрения, что подросток употребляет наркотики, то наиболее оправданы следующие действия: </vt:lpstr>
      <vt:lpstr>Система учреждений Псковской области, оказывающих  наркологическую помощь и реабилитацию наркозависимых</vt:lpstr>
      <vt:lpstr>Медицинское тестирование учащихся  на употребление наркотиков</vt:lpstr>
      <vt:lpstr>Слайд 15</vt:lpstr>
      <vt:lpstr>Кодекс Российской Федерации  об административных правонарушениях </vt:lpstr>
      <vt:lpstr>Уголовный кодекс  Российской Федерации </vt:lpstr>
      <vt:lpstr>Ежегодно на территории области организуется проведение акций и оперативно - профилактических операций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N2P77</dc:creator>
  <cp:lastModifiedBy>user</cp:lastModifiedBy>
  <cp:revision>4</cp:revision>
  <dcterms:created xsi:type="dcterms:W3CDTF">2013-09-25T04:38:09Z</dcterms:created>
  <dcterms:modified xsi:type="dcterms:W3CDTF">2013-11-12T10:45:55Z</dcterms:modified>
</cp:coreProperties>
</file>