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310" r:id="rId6"/>
    <p:sldId id="322" r:id="rId7"/>
    <p:sldId id="259" r:id="rId8"/>
    <p:sldId id="323" r:id="rId9"/>
    <p:sldId id="324" r:id="rId10"/>
    <p:sldId id="309" r:id="rId11"/>
    <p:sldId id="283" r:id="rId12"/>
    <p:sldId id="304" r:id="rId13"/>
    <p:sldId id="260" r:id="rId14"/>
    <p:sldId id="312" r:id="rId15"/>
    <p:sldId id="313" r:id="rId16"/>
    <p:sldId id="314" r:id="rId17"/>
    <p:sldId id="261" r:id="rId18"/>
    <p:sldId id="315" r:id="rId19"/>
    <p:sldId id="316" r:id="rId20"/>
    <p:sldId id="317" r:id="rId21"/>
    <p:sldId id="318" r:id="rId22"/>
    <p:sldId id="319" r:id="rId23"/>
    <p:sldId id="320" r:id="rId24"/>
    <p:sldId id="273" r:id="rId25"/>
    <p:sldId id="325" r:id="rId26"/>
    <p:sldId id="327" r:id="rId27"/>
    <p:sldId id="267" r:id="rId28"/>
    <p:sldId id="328" r:id="rId29"/>
    <p:sldId id="280" r:id="rId30"/>
    <p:sldId id="279" r:id="rId31"/>
    <p:sldId id="276" r:id="rId32"/>
    <p:sldId id="321" r:id="rId33"/>
    <p:sldId id="333" r:id="rId34"/>
    <p:sldId id="329" r:id="rId35"/>
    <p:sldId id="330" r:id="rId36"/>
    <p:sldId id="334" r:id="rId37"/>
    <p:sldId id="281" r:id="rId38"/>
    <p:sldId id="332" r:id="rId39"/>
    <p:sldId id="331" r:id="rId40"/>
    <p:sldId id="266" r:id="rId41"/>
    <p:sldId id="311" r:id="rId42"/>
    <p:sldId id="285" r:id="rId43"/>
    <p:sldId id="287" r:id="rId44"/>
    <p:sldId id="289" r:id="rId45"/>
    <p:sldId id="305" r:id="rId46"/>
    <p:sldId id="306" r:id="rId47"/>
    <p:sldId id="307" r:id="rId48"/>
    <p:sldId id="308" r:id="rId49"/>
    <p:sldId id="290" r:id="rId50"/>
    <p:sldId id="291" r:id="rId51"/>
    <p:sldId id="295" r:id="rId52"/>
    <p:sldId id="292" r:id="rId53"/>
    <p:sldId id="293" r:id="rId54"/>
    <p:sldId id="294" r:id="rId55"/>
    <p:sldId id="297" r:id="rId56"/>
    <p:sldId id="275" r:id="rId57"/>
    <p:sldId id="296" r:id="rId58"/>
    <p:sldId id="278" r:id="rId59"/>
    <p:sldId id="298" r:id="rId60"/>
    <p:sldId id="302" r:id="rId61"/>
    <p:sldId id="335" r:id="rId62"/>
    <p:sldId id="336" r:id="rId63"/>
    <p:sldId id="263" r:id="rId64"/>
    <p:sldId id="262" r:id="rId65"/>
    <p:sldId id="299" r:id="rId66"/>
    <p:sldId id="300" r:id="rId67"/>
    <p:sldId id="301" r:id="rId68"/>
    <p:sldId id="270" r:id="rId69"/>
    <p:sldId id="282" r:id="rId7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Rg st="1" end="69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advClick="0" advTm="6000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advClick="0" advTm="6000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advClick="0" advTm="600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advClick="0" advTm="6000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advClick="0" advTm="6000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advClick="0" advTm="6000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advClick="0" advTm="6000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advClick="0" advTm="6000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6000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advClick="0" advTm="6000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advClick="0" advTm="6000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34"/>
          <p:cNvSpPr txBox="1">
            <a:spLocks noChangeArrowheads="1"/>
          </p:cNvSpPr>
          <p:nvPr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mtClean="0">
                <a:hlinkClick r:id="rId13"/>
              </a:rPr>
              <a:t>Free Powerpoint Templates</a:t>
            </a:r>
            <a:endParaRPr lang="fr-FR" smtClean="0"/>
          </a:p>
        </p:txBody>
      </p:sp>
      <p:pic>
        <p:nvPicPr>
          <p:cNvPr id="1027" name="Picture 39" descr="h rtrae gd jrt ujrt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ext Box 8"/>
          <p:cNvSpPr txBox="1">
            <a:spLocks noChangeArrowheads="1"/>
          </p:cNvSpPr>
          <p:nvPr/>
        </p:nvSpPr>
        <p:spPr bwMode="auto">
          <a:xfrm>
            <a:off x="8035925" y="6237288"/>
            <a:ext cx="1073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fr-FR" altLang="ru-RU" b="1">
                <a:solidFill>
                  <a:srgbClr val="4A9337"/>
                </a:solidFill>
              </a:rPr>
              <a:t>Page </a:t>
            </a:r>
            <a:fld id="{8136C0F5-DE9E-4AB9-A563-3D7F46939BD3}" type="slidenum">
              <a:rPr lang="fr-FR" altLang="ru-RU" b="1">
                <a:solidFill>
                  <a:srgbClr val="4A9337"/>
                </a:solidFill>
              </a:rPr>
              <a:pPr eaLnBrk="1" hangingPunct="1"/>
              <a:t>‹#›</a:t>
            </a:fld>
            <a:endParaRPr lang="fr-FR" altLang="ru-RU" b="1">
              <a:solidFill>
                <a:srgbClr val="4A933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6000">
    <p:split orient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3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5" Type="http://schemas.openxmlformats.org/officeDocument/2006/relationships/image" Target="../media/image11.png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image" Target="../media/image118.jpeg"/><Relationship Id="rId7" Type="http://schemas.openxmlformats.org/officeDocument/2006/relationships/image" Target="../media/image122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1.jpeg"/><Relationship Id="rId11" Type="http://schemas.openxmlformats.org/officeDocument/2006/relationships/image" Target="../media/image126.png"/><Relationship Id="rId5" Type="http://schemas.openxmlformats.org/officeDocument/2006/relationships/image" Target="../media/image120.jpeg"/><Relationship Id="rId10" Type="http://schemas.openxmlformats.org/officeDocument/2006/relationships/image" Target="../media/image125.jpeg"/><Relationship Id="rId4" Type="http://schemas.openxmlformats.org/officeDocument/2006/relationships/image" Target="../media/image119.jpeg"/><Relationship Id="rId9" Type="http://schemas.openxmlformats.org/officeDocument/2006/relationships/image" Target="../media/image124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jpeg"/><Relationship Id="rId3" Type="http://schemas.openxmlformats.org/officeDocument/2006/relationships/image" Target="../media/image128.jpeg"/><Relationship Id="rId7" Type="http://schemas.openxmlformats.org/officeDocument/2006/relationships/image" Target="../media/image132.jpe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10" Type="http://schemas.openxmlformats.org/officeDocument/2006/relationships/image" Target="../media/image135.png"/><Relationship Id="rId4" Type="http://schemas.openxmlformats.org/officeDocument/2006/relationships/image" Target="../media/image129.jpeg"/><Relationship Id="rId9" Type="http://schemas.openxmlformats.org/officeDocument/2006/relationships/image" Target="../media/image13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jpeg"/><Relationship Id="rId3" Type="http://schemas.openxmlformats.org/officeDocument/2006/relationships/image" Target="../media/image137.jpeg"/><Relationship Id="rId7" Type="http://schemas.openxmlformats.org/officeDocument/2006/relationships/image" Target="../media/image141.jpe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0.jpeg"/><Relationship Id="rId11" Type="http://schemas.openxmlformats.org/officeDocument/2006/relationships/image" Target="../media/image145.jpeg"/><Relationship Id="rId5" Type="http://schemas.openxmlformats.org/officeDocument/2006/relationships/image" Target="../media/image139.jpeg"/><Relationship Id="rId10" Type="http://schemas.openxmlformats.org/officeDocument/2006/relationships/image" Target="../media/image144.png"/><Relationship Id="rId4" Type="http://schemas.openxmlformats.org/officeDocument/2006/relationships/image" Target="../media/image138.jpeg"/><Relationship Id="rId9" Type="http://schemas.openxmlformats.org/officeDocument/2006/relationships/image" Target="../media/image143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jpeg"/><Relationship Id="rId3" Type="http://schemas.openxmlformats.org/officeDocument/2006/relationships/image" Target="../media/image147.jpeg"/><Relationship Id="rId7" Type="http://schemas.openxmlformats.org/officeDocument/2006/relationships/image" Target="../media/image151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0.jpeg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Relationship Id="rId9" Type="http://schemas.openxmlformats.org/officeDocument/2006/relationships/image" Target="../media/image153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55.jpeg"/><Relationship Id="rId7" Type="http://schemas.openxmlformats.org/officeDocument/2006/relationships/image" Target="../media/image159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8.jpeg"/><Relationship Id="rId5" Type="http://schemas.openxmlformats.org/officeDocument/2006/relationships/image" Target="../media/image157.jpeg"/><Relationship Id="rId10" Type="http://schemas.openxmlformats.org/officeDocument/2006/relationships/image" Target="../media/image162.jpeg"/><Relationship Id="rId4" Type="http://schemas.openxmlformats.org/officeDocument/2006/relationships/image" Target="../media/image156.jpeg"/><Relationship Id="rId9" Type="http://schemas.openxmlformats.org/officeDocument/2006/relationships/image" Target="../media/image161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jpeg"/><Relationship Id="rId3" Type="http://schemas.openxmlformats.org/officeDocument/2006/relationships/image" Target="../media/image165.png"/><Relationship Id="rId7" Type="http://schemas.openxmlformats.org/officeDocument/2006/relationships/image" Target="../media/image169.jpe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jpeg"/><Relationship Id="rId3" Type="http://schemas.openxmlformats.org/officeDocument/2006/relationships/image" Target="../media/image182.png"/><Relationship Id="rId7" Type="http://schemas.openxmlformats.org/officeDocument/2006/relationships/image" Target="../media/image186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7.png"/><Relationship Id="rId4" Type="http://schemas.openxmlformats.org/officeDocument/2006/relationships/image" Target="../media/image19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1.png"/><Relationship Id="rId4" Type="http://schemas.openxmlformats.org/officeDocument/2006/relationships/image" Target="../media/image200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3" Type="http://schemas.openxmlformats.org/officeDocument/2006/relationships/image" Target="../media/image203.png"/><Relationship Id="rId7" Type="http://schemas.openxmlformats.org/officeDocument/2006/relationships/image" Target="../media/image207.jpe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10" Type="http://schemas.openxmlformats.org/officeDocument/2006/relationships/image" Target="../media/image210.png"/><Relationship Id="rId4" Type="http://schemas.openxmlformats.org/officeDocument/2006/relationships/image" Target="../media/image204.png"/><Relationship Id="rId9" Type="http://schemas.openxmlformats.org/officeDocument/2006/relationships/image" Target="../media/image20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jpeg"/><Relationship Id="rId3" Type="http://schemas.openxmlformats.org/officeDocument/2006/relationships/image" Target="../media/image212.png"/><Relationship Id="rId7" Type="http://schemas.openxmlformats.org/officeDocument/2006/relationships/image" Target="../media/image216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5.jpeg"/><Relationship Id="rId5" Type="http://schemas.openxmlformats.org/officeDocument/2006/relationships/image" Target="../media/image214.jpeg"/><Relationship Id="rId4" Type="http://schemas.openxmlformats.org/officeDocument/2006/relationships/image" Target="../media/image213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3" Type="http://schemas.openxmlformats.org/officeDocument/2006/relationships/image" Target="../media/image219.jpeg"/><Relationship Id="rId7" Type="http://schemas.openxmlformats.org/officeDocument/2006/relationships/image" Target="../media/image223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2.jpeg"/><Relationship Id="rId5" Type="http://schemas.openxmlformats.org/officeDocument/2006/relationships/image" Target="../media/image221.jpeg"/><Relationship Id="rId4" Type="http://schemas.openxmlformats.org/officeDocument/2006/relationships/image" Target="../media/image220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9.emf"/><Relationship Id="rId5" Type="http://schemas.openxmlformats.org/officeDocument/2006/relationships/image" Target="../media/image228.jpeg"/><Relationship Id="rId4" Type="http://schemas.openxmlformats.org/officeDocument/2006/relationships/image" Target="../media/image22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hyperlink" Target="mailto:kdn@ostrov.reg60.ru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700213"/>
            <a:ext cx="7772400" cy="20891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Инновационный </a:t>
            </a:r>
            <a:br>
              <a:rPr lang="ru-RU" altLang="ru-RU" smtClean="0"/>
            </a:br>
            <a:r>
              <a:rPr lang="ru-RU" altLang="ru-RU" smtClean="0"/>
              <a:t>социальный проект</a:t>
            </a:r>
            <a:br>
              <a:rPr lang="ru-RU" altLang="ru-RU" smtClean="0"/>
            </a:br>
            <a:r>
              <a:rPr lang="ru-RU" altLang="ru-RU" smtClean="0"/>
              <a:t>«Право на детство»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21351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Муниципальное образование «Островский район» </a:t>
            </a:r>
          </a:p>
          <a:p>
            <a:pPr eaLnBrk="1" hangingPunct="1"/>
            <a:r>
              <a:rPr lang="ru-RU" altLang="ru-RU" smtClean="0"/>
              <a:t>Псковской области</a:t>
            </a:r>
          </a:p>
          <a:p>
            <a:pPr eaLnBrk="1" hangingPunct="1"/>
            <a:r>
              <a:rPr lang="ru-RU" altLang="ru-RU" smtClean="0"/>
              <a:t>Апрель 2018 – сентябрь 2019</a:t>
            </a:r>
          </a:p>
        </p:txBody>
      </p:sp>
      <p:pic>
        <p:nvPicPr>
          <p:cNvPr id="2052" name="Picture 2" descr="https://upload.wikimedia.org/wikipedia/commons/b/b4/Coat_of_Arms_of_Ostrov_%28Pskov_oblast%29_%281781%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65088"/>
            <a:ext cx="14398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925" y="188913"/>
            <a:ext cx="2005013" cy="20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 bwMode="auto">
          <a:xfrm>
            <a:off x="1042988" y="1844675"/>
            <a:ext cx="7715250" cy="432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ru-RU" altLang="ru-RU" sz="2400" kern="0" dirty="0" smtClean="0"/>
              <a:t>Наставничество – сопровождение  семей, совместная деятельность</a:t>
            </a:r>
          </a:p>
          <a:p>
            <a:pPr>
              <a:defRPr/>
            </a:pPr>
            <a:r>
              <a:rPr lang="ru-RU" altLang="ru-RU" sz="2400" kern="0" dirty="0" smtClean="0"/>
              <a:t>Развитие потенциала семьи – адресная помощь семьям</a:t>
            </a:r>
          </a:p>
          <a:p>
            <a:pPr>
              <a:defRPr/>
            </a:pPr>
            <a:r>
              <a:rPr lang="ru-RU" altLang="ru-RU" sz="2400" kern="0" dirty="0" smtClean="0"/>
              <a:t>Выход ребенка из кризисной ситуации – социальная адаптация ребенка, коррекция его поведения, получение знаний и навыков, позволяющих успешно существовать в обществе</a:t>
            </a:r>
          </a:p>
          <a:p>
            <a:pPr>
              <a:defRPr/>
            </a:pPr>
            <a:r>
              <a:rPr lang="ru-RU" altLang="ru-RU" sz="2400" kern="0" dirty="0" smtClean="0"/>
              <a:t>Приобщение к культурным ценностям – организация семейного досуга </a:t>
            </a:r>
          </a:p>
          <a:p>
            <a:pPr>
              <a:defRPr/>
            </a:pPr>
            <a:endParaRPr lang="ru-RU" altLang="ru-RU" kern="0" dirty="0" smtClean="0"/>
          </a:p>
          <a:p>
            <a:pPr>
              <a:defRPr/>
            </a:pPr>
            <a:endParaRPr lang="ru-RU" altLang="ru-RU" kern="0" dirty="0" smtClean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558800"/>
            <a:ext cx="6586537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3638" y="115888"/>
            <a:ext cx="15113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113"/>
            <a:ext cx="9836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404813" y="2708275"/>
            <a:ext cx="9145587" cy="1979613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Институт наставничества</a:t>
            </a:r>
            <a:endParaRPr lang="en-US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86225" y="171450"/>
            <a:ext cx="1782763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539750" y="6350"/>
            <a:ext cx="8229600" cy="15700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200" smtClean="0"/>
              <a:t>Использование технологии института наставничества в целях профилактики социального неблагополучия 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849438"/>
            <a:ext cx="4821238" cy="397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6" name="Прямоугольник 2"/>
          <p:cNvSpPr>
            <a:spLocks noChangeArrowheads="1"/>
          </p:cNvSpPr>
          <p:nvPr/>
        </p:nvSpPr>
        <p:spPr bwMode="auto">
          <a:xfrm>
            <a:off x="5945188" y="1544638"/>
            <a:ext cx="32226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Сферы профессиональной деятельности наставников:</a:t>
            </a:r>
          </a:p>
          <a:p>
            <a:pPr eaLnBrk="1" hangingPunct="1"/>
            <a:r>
              <a:rPr lang="ru-RU" altLang="ru-RU"/>
              <a:t>- педагоги, педагоги-психологи социальные педагоги - 23 человека</a:t>
            </a:r>
          </a:p>
          <a:p>
            <a:pPr eaLnBrk="1" hangingPunct="1"/>
            <a:r>
              <a:rPr lang="ru-RU" altLang="ru-RU"/>
              <a:t>- сотрудники органов опеки и социальной защиты -18 человек</a:t>
            </a:r>
          </a:p>
          <a:p>
            <a:pPr eaLnBrk="1" hangingPunct="1"/>
            <a:r>
              <a:rPr lang="ru-RU" altLang="ru-RU"/>
              <a:t>- ответственный секретарь КДНиЗП-1человек</a:t>
            </a:r>
          </a:p>
          <a:p>
            <a:pPr eaLnBrk="1" hangingPunct="1"/>
            <a:r>
              <a:rPr lang="ru-RU" altLang="ru-RU"/>
              <a:t>- МУП «Водоканал» - 1 человек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1547813" y="188913"/>
            <a:ext cx="7150100" cy="10080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Институт наставничества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538" y="1268413"/>
            <a:ext cx="4330700" cy="4997450"/>
          </a:xfrm>
        </p:spPr>
        <p:txBody>
          <a:bodyPr/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2000" kern="1200" dirty="0"/>
              <a:t>Подбор наставников из числа специалистов различных организаций, ветеранов педагогического труда, других инициативных жителей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2000" kern="1200" dirty="0"/>
              <a:t>Проведение семинаров по обучению наставников  особенностям взаимодействия с детьми группы риска,  методикам работы по формированию устойчивых пар «взрослый – подросток», созданию благоприятного социально окружения для подопечных детей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14340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644900"/>
            <a:ext cx="3797300" cy="2530475"/>
          </a:xfrm>
          <a:noFill/>
          <a:ln>
            <a:miter lim="800000"/>
            <a:headEnd/>
            <a:tailEnd/>
          </a:ln>
        </p:spPr>
      </p:pic>
      <p:pic>
        <p:nvPicPr>
          <p:cNvPr id="1434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0913" y="1268413"/>
            <a:ext cx="2000250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Институт наставничества</a:t>
            </a:r>
          </a:p>
        </p:txBody>
      </p:sp>
      <p:sp>
        <p:nvSpPr>
          <p:cNvPr id="3" name="Объект 3"/>
          <p:cNvSpPr txBox="1">
            <a:spLocks/>
          </p:cNvSpPr>
          <p:nvPr/>
        </p:nvSpPr>
        <p:spPr>
          <a:xfrm>
            <a:off x="4643438" y="1412875"/>
            <a:ext cx="4330700" cy="360045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Tx/>
              <a:buNone/>
              <a:defRPr/>
            </a:pPr>
            <a:r>
              <a:rPr lang="ru-RU" altLang="ru-RU" sz="2000" kern="0" dirty="0" smtClean="0"/>
              <a:t>Принципы  технологии наставничества: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2000" kern="0" dirty="0" smtClean="0"/>
              <a:t>принцип социальной справедливости и согласования интересов всех участников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2000" kern="0" dirty="0" smtClean="0"/>
              <a:t>принцип ответственности партнеров друг перед другом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2000" kern="0" dirty="0" smtClean="0"/>
              <a:t>принцип добровольности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2000" kern="0" dirty="0" smtClean="0"/>
              <a:t>принцип  равно выгодности всех заинтересованных сторон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endParaRPr lang="ru-RU" kern="0" dirty="0"/>
          </a:p>
        </p:txBody>
      </p:sp>
      <p:pic>
        <p:nvPicPr>
          <p:cNvPr id="1536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800225"/>
            <a:ext cx="2913062" cy="220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4797425"/>
            <a:ext cx="2909887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115888"/>
            <a:ext cx="1554162" cy="116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3"/>
          <p:cNvSpPr txBox="1">
            <a:spLocks/>
          </p:cNvSpPr>
          <p:nvPr/>
        </p:nvSpPr>
        <p:spPr bwMode="auto">
          <a:xfrm>
            <a:off x="1293813" y="1557338"/>
            <a:ext cx="7065962" cy="518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Font typeface="Wingdings" pitchFamily="2" charset="2"/>
              <a:buChar char="v"/>
              <a:defRPr/>
            </a:pPr>
            <a:r>
              <a:rPr lang="ru-RU" altLang="ru-RU" sz="1800" b="1" kern="0" smtClean="0">
                <a:solidFill>
                  <a:srgbClr val="000000"/>
                </a:solidFill>
              </a:rPr>
              <a:t>информационный: </a:t>
            </a:r>
            <a:r>
              <a:rPr lang="ru-RU" altLang="ru-RU" sz="1800" kern="0" smtClean="0">
                <a:solidFill>
                  <a:srgbClr val="000000"/>
                </a:solidFill>
              </a:rPr>
              <a:t>подбор добровольцев-наставников, информирование будущих подшефных о технологии наставничества, ее возможностях в их успешной социализации; информирование жителей города о практиках наставничества;  взаимоинформирование участников общественно-государственного партнерства</a:t>
            </a:r>
            <a:endParaRPr lang="ru-RU" altLang="ru-RU" sz="1800" b="1" kern="0" smtClean="0">
              <a:solidFill>
                <a:srgbClr val="000000"/>
              </a:solidFill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ru-RU" altLang="ru-RU" sz="1800" b="1" kern="0" smtClean="0">
                <a:solidFill>
                  <a:srgbClr val="000000"/>
                </a:solidFill>
              </a:rPr>
              <a:t>обучающий </a:t>
            </a:r>
            <a:r>
              <a:rPr lang="ru-RU" altLang="ru-RU" sz="1800" kern="0" smtClean="0">
                <a:solidFill>
                  <a:srgbClr val="000000"/>
                </a:solidFill>
              </a:rPr>
              <a:t>- обучение наставников, обеспечивающее формирование их социально-психологической, моральной и мотивационной готовности к наставничеству;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altLang="ru-RU" sz="1800" b="1" kern="0" smtClean="0">
                <a:solidFill>
                  <a:srgbClr val="000000"/>
                </a:solidFill>
              </a:rPr>
              <a:t>консультационный:</a:t>
            </a:r>
            <a:r>
              <a:rPr lang="ru-RU" altLang="ru-RU" sz="1800" kern="0" smtClean="0">
                <a:solidFill>
                  <a:srgbClr val="000000"/>
                </a:solidFill>
              </a:rPr>
              <a:t>	обеспечение индивидуальной консультативной помощи наставникам в процессе сопровождения наставниками своих наставляемых; обеспечение рефлексии и супервизии наставников в рамках обучающих семинаров;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altLang="ru-RU" sz="1800" b="1" kern="0" smtClean="0">
                <a:solidFill>
                  <a:srgbClr val="000000"/>
                </a:solidFill>
              </a:rPr>
              <a:t>имиджевый: </a:t>
            </a:r>
            <a:r>
              <a:rPr lang="ru-RU" altLang="ru-RU" sz="1800" kern="0" smtClean="0">
                <a:solidFill>
                  <a:srgbClr val="000000"/>
                </a:solidFill>
              </a:rPr>
              <a:t>проведение заседаний клуба наставников; презентация опыта лучших практик на площадках города и района; поощрение наставников благодарственными письмами городской и районной администрации.</a:t>
            </a:r>
          </a:p>
          <a:p>
            <a:pPr eaLnBrk="1" hangingPunct="1">
              <a:defRPr/>
            </a:pPr>
            <a:endParaRPr lang="ru-RU" altLang="ru-RU" kern="0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023938" y="274638"/>
            <a:ext cx="715010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3200" kern="0" smtClean="0"/>
              <a:t>Механизмы реализации технологии наставничества</a:t>
            </a:r>
            <a:endParaRPr lang="ru-RU" altLang="ru-RU" sz="3200" kern="0" dirty="0" smtClean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200" smtClean="0"/>
              <a:t>Обучающие семинары для наставников – супервизия наставников</a:t>
            </a:r>
          </a:p>
        </p:txBody>
      </p:sp>
      <p:pic>
        <p:nvPicPr>
          <p:cNvPr id="17411" name="Объект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404938"/>
            <a:ext cx="3167063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0913" y="1252538"/>
            <a:ext cx="2284412" cy="23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3844925"/>
            <a:ext cx="305117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Прямоугольник 5"/>
          <p:cNvSpPr>
            <a:spLocks noChangeArrowheads="1"/>
          </p:cNvSpPr>
          <p:nvPr/>
        </p:nvSpPr>
        <p:spPr bwMode="auto">
          <a:xfrm>
            <a:off x="395288" y="3789363"/>
            <a:ext cx="54721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Char char="v"/>
            </a:pPr>
            <a:r>
              <a:rPr lang="ru-RU" altLang="ru-RU"/>
              <a:t>«Организация, формы и методы работы с алкоголизированной семьей»</a:t>
            </a:r>
          </a:p>
          <a:p>
            <a:pPr eaLnBrk="1" hangingPunct="1"/>
            <a:endParaRPr lang="ru-RU" altLang="ru-RU"/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/>
              <a:t>«Разрешение конфликтных ситуаций в семье»</a:t>
            </a:r>
          </a:p>
          <a:p>
            <a:pPr eaLnBrk="1" hangingPunct="1">
              <a:buFont typeface="Wingdings" pitchFamily="2" charset="2"/>
              <a:buChar char="v"/>
            </a:pPr>
            <a:endParaRPr lang="ru-RU" altLang="ru-RU"/>
          </a:p>
          <a:p>
            <a:pPr eaLnBrk="1" hangingPunct="1">
              <a:buFont typeface="Wingdings" pitchFamily="2" charset="2"/>
              <a:buChar char="v"/>
            </a:pPr>
            <a:r>
              <a:rPr lang="ru-RU" altLang="ru-RU"/>
              <a:t>Пошаговая модель восстановления детско-родительских отношений в случае выявления жестокого обращения с ребенком в семье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 bwMode="auto">
          <a:xfrm>
            <a:off x="107950" y="188913"/>
            <a:ext cx="8856663" cy="13684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4000" smtClean="0"/>
              <a:t>Мероприятия для групп </a:t>
            </a:r>
            <a:br>
              <a:rPr lang="ru-RU" altLang="ru-RU" sz="4000" smtClean="0"/>
            </a:br>
            <a:r>
              <a:rPr lang="ru-RU" altLang="ru-RU" sz="4000" smtClean="0"/>
              <a:t>«наставник – родитель - ребенок»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6800" y="1557338"/>
            <a:ext cx="7532688" cy="1079500"/>
          </a:xfrm>
        </p:spPr>
        <p:txBody>
          <a:bodyPr/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2000" b="1" kern="1200" dirty="0" smtClean="0"/>
              <a:t>Тренинги</a:t>
            </a:r>
            <a:r>
              <a:rPr lang="ru-RU" sz="2000" kern="1200" dirty="0" smtClean="0"/>
              <a:t>, направленные </a:t>
            </a:r>
            <a:r>
              <a:rPr lang="ru-RU" sz="2000" kern="1200" dirty="0"/>
              <a:t>на  осознание подростками необходимости перемен и стремление воспользоваться помощью, предоставляемой наставниками и педагогами</a:t>
            </a:r>
            <a:r>
              <a:rPr lang="ru-RU" sz="2000" kern="1200" dirty="0" smtClean="0"/>
              <a:t>.</a:t>
            </a:r>
            <a:endParaRPr lang="ru-RU" sz="2000" kern="1200" dirty="0"/>
          </a:p>
        </p:txBody>
      </p:sp>
      <p:pic>
        <p:nvPicPr>
          <p:cNvPr id="1843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649538"/>
            <a:ext cx="259080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4672013"/>
            <a:ext cx="2324100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4263" y="4933950"/>
            <a:ext cx="29749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Рисунок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2613025"/>
            <a:ext cx="282575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888" y="2597150"/>
            <a:ext cx="29083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1" name="Рисунок 1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2013" y="4005263"/>
            <a:ext cx="17430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 bwMode="auto">
          <a:xfrm>
            <a:off x="107950" y="188913"/>
            <a:ext cx="8856663" cy="13684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4000" smtClean="0"/>
              <a:t>Мероприятия для групп </a:t>
            </a:r>
            <a:br>
              <a:rPr lang="ru-RU" altLang="ru-RU" sz="4000" smtClean="0"/>
            </a:br>
            <a:r>
              <a:rPr lang="ru-RU" altLang="ru-RU" sz="4000" smtClean="0"/>
              <a:t>«наставник – родитель - ребенок»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58888" y="1600200"/>
            <a:ext cx="7885112" cy="1036638"/>
          </a:xfrm>
        </p:spPr>
        <p:txBody>
          <a:bodyPr/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2000" b="1" kern="1200" dirty="0" smtClean="0"/>
              <a:t>мастер-классы, </a:t>
            </a:r>
            <a:r>
              <a:rPr lang="ru-RU" sz="2000" kern="1200" dirty="0" smtClean="0"/>
              <a:t>направленные </a:t>
            </a:r>
            <a:r>
              <a:rPr lang="ru-RU" sz="2000" kern="1200" dirty="0"/>
              <a:t>на </a:t>
            </a:r>
            <a:r>
              <a:rPr lang="ru-RU" sz="2000" kern="1200" dirty="0" smtClean="0"/>
              <a:t>получение </a:t>
            </a:r>
            <a:r>
              <a:rPr lang="ru-RU" sz="2000" kern="1200" dirty="0"/>
              <a:t>детьми </a:t>
            </a:r>
            <a:r>
              <a:rPr lang="ru-RU" sz="2000" kern="1200" dirty="0" smtClean="0"/>
              <a:t>представлений о </a:t>
            </a:r>
            <a:r>
              <a:rPr lang="ru-RU" sz="2000" kern="1200" dirty="0"/>
              <a:t>профессии журналистика и  </a:t>
            </a:r>
            <a:r>
              <a:rPr lang="ru-RU" sz="2000" kern="1200" dirty="0" smtClean="0"/>
              <a:t>изготовление </a:t>
            </a:r>
            <a:r>
              <a:rPr lang="ru-RU" sz="2000" kern="1200" dirty="0"/>
              <a:t>газеты «Ты, Я, Он, Она - вместе дружная Семья</a:t>
            </a:r>
            <a:r>
              <a:rPr lang="ru-RU" sz="2000" kern="1200" dirty="0" smtClean="0"/>
              <a:t>!»</a:t>
            </a:r>
            <a:endParaRPr lang="ru-RU" sz="2000" kern="1200" dirty="0"/>
          </a:p>
        </p:txBody>
      </p:sp>
      <p:pic>
        <p:nvPicPr>
          <p:cNvPr id="19460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" y="2684463"/>
            <a:ext cx="28702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5863" y="2925763"/>
            <a:ext cx="2444750" cy="18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63" y="2684463"/>
            <a:ext cx="2782887" cy="359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Рисунок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4438" y="5013325"/>
            <a:ext cx="3005137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 bwMode="auto">
          <a:xfrm>
            <a:off x="107950" y="188913"/>
            <a:ext cx="8856663" cy="13684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4000" smtClean="0"/>
              <a:t>Мероприятия для групп </a:t>
            </a:r>
            <a:br>
              <a:rPr lang="ru-RU" altLang="ru-RU" sz="4000" smtClean="0"/>
            </a:br>
            <a:r>
              <a:rPr lang="ru-RU" altLang="ru-RU" sz="4000" smtClean="0"/>
              <a:t>«наставник – родитель - ребенок»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6013" y="1600200"/>
            <a:ext cx="8027987" cy="1036638"/>
          </a:xfrm>
        </p:spPr>
        <p:txBody>
          <a:bodyPr/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2000" b="1" kern="1200" dirty="0" smtClean="0"/>
              <a:t>обучающие семинары </a:t>
            </a:r>
            <a:r>
              <a:rPr lang="ru-RU" sz="2000" kern="1200" dirty="0" smtClean="0"/>
              <a:t>с </a:t>
            </a:r>
            <a:r>
              <a:rPr lang="ru-RU" sz="2000" kern="1200" dirty="0"/>
              <a:t>целью повышения общего уровня социально значимых знаний участников целевой группы подростков с приглашением привлеченных </a:t>
            </a:r>
            <a:r>
              <a:rPr lang="ru-RU" sz="2000" kern="1200" dirty="0" smtClean="0"/>
              <a:t>специалистов</a:t>
            </a:r>
            <a:endParaRPr lang="ru-RU" dirty="0"/>
          </a:p>
        </p:txBody>
      </p:sp>
      <p:pic>
        <p:nvPicPr>
          <p:cNvPr id="2048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5900" y="2565400"/>
            <a:ext cx="4846638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6113" y="5191125"/>
            <a:ext cx="2913062" cy="163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613" y="2563813"/>
            <a:ext cx="2411412" cy="180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Рисунок 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088" y="4108450"/>
            <a:ext cx="2994025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Задачи проекта</a:t>
            </a:r>
          </a:p>
        </p:txBody>
      </p:sp>
      <p:sp>
        <p:nvSpPr>
          <p:cNvPr id="3075" name="Объект 2"/>
          <p:cNvSpPr>
            <a:spLocks noGrp="1"/>
          </p:cNvSpPr>
          <p:nvPr>
            <p:ph sz="half" idx="1"/>
          </p:nvPr>
        </p:nvSpPr>
        <p:spPr bwMode="auto">
          <a:xfrm>
            <a:off x="468313" y="1412875"/>
            <a:ext cx="4038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1800" smtClean="0"/>
              <a:t>Консолидация ресурсов и возможностей муниципального образования «Островский район» для сохранения и восстановления семейного окружения детей, в том числе создание рабочей межведомственной группы, районной психолого-медико-педагогической комиссии.</a:t>
            </a:r>
          </a:p>
          <a:p>
            <a:pPr eaLnBrk="1" hangingPunct="1"/>
            <a:r>
              <a:rPr lang="ru-RU" altLang="ru-RU" sz="1800" smtClean="0"/>
              <a:t>Выявление и оказание помощи детям, находящимся в трудной жизненной ситуации, испытывающих сложности в социализации.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3076" name="Объект 3"/>
          <p:cNvSpPr>
            <a:spLocks noGrp="1"/>
          </p:cNvSpPr>
          <p:nvPr>
            <p:ph sz="half" idx="2"/>
          </p:nvPr>
        </p:nvSpPr>
        <p:spPr bwMode="auto">
          <a:xfrm>
            <a:off x="4643438" y="1341438"/>
            <a:ext cx="4249737" cy="47513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1800" smtClean="0"/>
              <a:t>Внедрение эффективных социальных практик, методов, форм работы с детьми и семьями, включая наставничество, социальное сопровождение семей, программы «Выходного дня», метод  «Семейного окружения» и др.</a:t>
            </a:r>
          </a:p>
          <a:p>
            <a:pPr eaLnBrk="1" hangingPunct="1"/>
            <a:r>
              <a:rPr lang="ru-RU" altLang="ru-RU" sz="1800" smtClean="0"/>
              <a:t>Обобщение результатов проекта и распространение эффективной  социальной практики на территории муниципальных образований Псковской области для достижения положительных результатов в работе по профилактике социального сиротства.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0"/>
            <a:ext cx="150495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Дневник наставника</a:t>
            </a:r>
          </a:p>
        </p:txBody>
      </p:sp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1187450" y="1628775"/>
            <a:ext cx="45720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СОДЕРЖАНИЕ</a:t>
            </a:r>
          </a:p>
          <a:p>
            <a:pPr eaLnBrk="1" hangingPunct="1"/>
            <a:r>
              <a:rPr lang="ru-RU" altLang="ru-RU"/>
              <a:t>       Пояснительная записка</a:t>
            </a:r>
          </a:p>
          <a:p>
            <a:pPr eaLnBrk="1" hangingPunct="1"/>
            <a:r>
              <a:rPr lang="ru-RU" altLang="ru-RU"/>
              <a:t>ИНФОРМАЦИОННАЯ КАРТА</a:t>
            </a:r>
          </a:p>
          <a:p>
            <a:pPr eaLnBrk="1" hangingPunct="1"/>
            <a:r>
              <a:rPr lang="ru-RU" altLang="ru-RU"/>
              <a:t>ХАРАКТЕРИСТИКА ДЕТСКО-РОДИТЕЛЬСКИХ ОТНОШЕНИЙ</a:t>
            </a:r>
          </a:p>
          <a:p>
            <a:pPr eaLnBrk="1" hangingPunct="1"/>
            <a:r>
              <a:rPr lang="ru-RU" altLang="ru-RU"/>
              <a:t>РЕЗУЛЬТАТЫ ДИАГНОСТИКИ - ВЫЯВЛЕННЫЕ ПРОБЛЕМЫ, ПРИЧИНЫ НАХОЖДЕНИЯ СЕМЬИ В КРИЗИСНОЙ СИТУАЦИИ</a:t>
            </a:r>
          </a:p>
          <a:p>
            <a:pPr eaLnBrk="1" hangingPunct="1"/>
            <a:r>
              <a:rPr lang="ru-RU" altLang="ru-RU"/>
              <a:t>КАРТА НАБЛЮДЕНИЙ</a:t>
            </a:r>
          </a:p>
          <a:p>
            <a:pPr eaLnBrk="1" hangingPunct="1"/>
            <a:r>
              <a:rPr lang="ru-RU" altLang="ru-RU"/>
              <a:t>УЧАСТИЕ ЧЛЕНОВ СЕМЬИ В ЗНАЧИМЫХ МЕРОПРИЯТИЯХ</a:t>
            </a:r>
          </a:p>
          <a:p>
            <a:pPr eaLnBrk="1" hangingPunct="1"/>
            <a:r>
              <a:rPr lang="ru-RU" altLang="ru-RU"/>
              <a:t>ИТОГИ РЕАЛИЗАЦИИ МЕРОПРИЯТИЙ СОЦИАЛЬНОГО СОПРОВОЖДЕНИЯ СЕМЬИ</a:t>
            </a:r>
          </a:p>
        </p:txBody>
      </p:sp>
      <p:pic>
        <p:nvPicPr>
          <p:cNvPr id="2150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1038" y="1773238"/>
            <a:ext cx="311785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3638" y="115888"/>
            <a:ext cx="15113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113"/>
            <a:ext cx="9836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395288" y="1976438"/>
            <a:ext cx="9145587" cy="328771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Развитие потенциала семьи – адресная помощь семьям </a:t>
            </a:r>
            <a:endParaRPr lang="en-US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86225" y="171450"/>
            <a:ext cx="1782763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ÐÐ°ÑÑÐ¸Ð½ÐºÐ¸ Ð¿Ð¾ Ð·Ð°Ð¿ÑÐ¾ÑÑ ÐºÐ°ÑÑÐ¸Ð½ÐºÐ° ÑÐµÐ¼ÑÑ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1268413"/>
            <a:ext cx="2633663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Выноска-облако 2"/>
          <p:cNvSpPr/>
          <p:nvPr/>
        </p:nvSpPr>
        <p:spPr>
          <a:xfrm>
            <a:off x="3563938" y="1393825"/>
            <a:ext cx="3111500" cy="1008063"/>
          </a:xfrm>
          <a:prstGeom prst="cloudCallout">
            <a:avLst>
              <a:gd name="adj1" fmla="val -13326"/>
              <a:gd name="adj2" fmla="val 127957"/>
            </a:avLst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/>
              <a:t>Психологическая площадка</a:t>
            </a:r>
          </a:p>
        </p:txBody>
      </p:sp>
      <p:sp>
        <p:nvSpPr>
          <p:cNvPr id="4" name="Выноска-облако 3"/>
          <p:cNvSpPr/>
          <p:nvPr/>
        </p:nvSpPr>
        <p:spPr>
          <a:xfrm>
            <a:off x="6110288" y="2039938"/>
            <a:ext cx="2952750" cy="993775"/>
          </a:xfrm>
          <a:prstGeom prst="cloudCallout">
            <a:avLst>
              <a:gd name="adj1" fmla="val -81820"/>
              <a:gd name="adj2" fmla="val 70578"/>
            </a:avLst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/>
              <a:t>Метод семейного окружения</a:t>
            </a:r>
          </a:p>
        </p:txBody>
      </p:sp>
      <p:sp>
        <p:nvSpPr>
          <p:cNvPr id="5" name="Выноска-облако 4"/>
          <p:cNvSpPr/>
          <p:nvPr/>
        </p:nvSpPr>
        <p:spPr>
          <a:xfrm>
            <a:off x="6110288" y="3656013"/>
            <a:ext cx="2952750" cy="1127125"/>
          </a:xfrm>
          <a:prstGeom prst="cloudCallout">
            <a:avLst>
              <a:gd name="adj1" fmla="val -74475"/>
              <a:gd name="adj2" fmla="val -20359"/>
            </a:avLst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/>
              <a:t>Интенсивная семейная терапия</a:t>
            </a:r>
          </a:p>
        </p:txBody>
      </p:sp>
      <p:sp>
        <p:nvSpPr>
          <p:cNvPr id="6" name="Выноска-облако 5"/>
          <p:cNvSpPr/>
          <p:nvPr/>
        </p:nvSpPr>
        <p:spPr>
          <a:xfrm>
            <a:off x="5199063" y="5157788"/>
            <a:ext cx="2952750" cy="1271587"/>
          </a:xfrm>
          <a:prstGeom prst="cloudCallout">
            <a:avLst>
              <a:gd name="adj1" fmla="val -69368"/>
              <a:gd name="adj2" fmla="val -119122"/>
            </a:avLst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/>
              <a:t>Психолого-медико-педагогическая поддержка</a:t>
            </a:r>
          </a:p>
        </p:txBody>
      </p:sp>
      <p:sp>
        <p:nvSpPr>
          <p:cNvPr id="7" name="Выноска-облако 6"/>
          <p:cNvSpPr/>
          <p:nvPr/>
        </p:nvSpPr>
        <p:spPr>
          <a:xfrm>
            <a:off x="2087563" y="5641975"/>
            <a:ext cx="2952750" cy="1112838"/>
          </a:xfrm>
          <a:prstGeom prst="cloudCallout">
            <a:avLst>
              <a:gd name="adj1" fmla="val 12693"/>
              <a:gd name="adj2" fmla="val -161916"/>
            </a:avLst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/>
              <a:t>Социальное сопровождение </a:t>
            </a:r>
          </a:p>
        </p:txBody>
      </p:sp>
      <p:sp>
        <p:nvSpPr>
          <p:cNvPr id="8" name="Выноска-облако 7"/>
          <p:cNvSpPr/>
          <p:nvPr/>
        </p:nvSpPr>
        <p:spPr>
          <a:xfrm>
            <a:off x="3048000" y="3214688"/>
            <a:ext cx="2951163" cy="1008062"/>
          </a:xfrm>
          <a:prstGeom prst="cloudCallout">
            <a:avLst>
              <a:gd name="adj1" fmla="val -59788"/>
              <a:gd name="adj2" fmla="val -70284"/>
            </a:avLst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/>
              <a:t>Школа родителей</a:t>
            </a:r>
          </a:p>
        </p:txBody>
      </p:sp>
      <p:pic>
        <p:nvPicPr>
          <p:cNvPr id="2356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3638" y="115888"/>
            <a:ext cx="15113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62" name="TextBox 9"/>
          <p:cNvSpPr txBox="1">
            <a:spLocks noChangeArrowheads="1"/>
          </p:cNvSpPr>
          <p:nvPr/>
        </p:nvSpPr>
        <p:spPr bwMode="auto">
          <a:xfrm>
            <a:off x="2103438" y="244475"/>
            <a:ext cx="47164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Решаем проблемы семьи вместе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981075"/>
            <a:ext cx="4052887" cy="567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2790825"/>
            <a:ext cx="2359025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123950" y="192088"/>
            <a:ext cx="6840538" cy="77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kern="0" dirty="0" smtClean="0"/>
              <a:t>Родительская школа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Родительская школа</a:t>
            </a:r>
          </a:p>
        </p:txBody>
      </p:sp>
      <p:sp>
        <p:nvSpPr>
          <p:cNvPr id="25603" name="Объект 2"/>
          <p:cNvSpPr>
            <a:spLocks noGrp="1"/>
          </p:cNvSpPr>
          <p:nvPr>
            <p:ph sz="half" idx="1"/>
          </p:nvPr>
        </p:nvSpPr>
        <p:spPr bwMode="auto">
          <a:xfrm>
            <a:off x="250825" y="1268413"/>
            <a:ext cx="4244975" cy="49260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ru-RU" altLang="ru-RU" sz="2400" b="1" smtClean="0"/>
              <a:t>Цель</a:t>
            </a:r>
            <a:r>
              <a:rPr lang="ru-RU" altLang="ru-RU" sz="2400" smtClean="0"/>
              <a:t> - снижение внутреннего напряжения (стрессового состояния) членов семей, нуждающихся в поддержке и адресной помощи, обсуждения наиболее актуальных семейных проблем, активизации внутрисемейных ресурсов семьи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1196975"/>
            <a:ext cx="4038600" cy="5472113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sz="1800" b="1" dirty="0" smtClean="0"/>
              <a:t>Задачи:</a:t>
            </a:r>
            <a:endParaRPr lang="ru-RU" sz="1800" b="1" dirty="0"/>
          </a:p>
          <a:p>
            <a:pPr eaLnBrk="1" hangingPunct="1">
              <a:defRPr/>
            </a:pPr>
            <a:r>
              <a:rPr lang="ru-RU" sz="1800" dirty="0" smtClean="0"/>
              <a:t>создание единой системы </a:t>
            </a:r>
            <a:r>
              <a:rPr lang="ru-RU" sz="1800" dirty="0"/>
              <a:t>психолого-педагогического образования родителей по преодолению трудностей семейного </a:t>
            </a:r>
            <a:r>
              <a:rPr lang="ru-RU" sz="1800" dirty="0" smtClean="0"/>
              <a:t>воспитания</a:t>
            </a:r>
            <a:endParaRPr lang="ru-RU" sz="1800" dirty="0"/>
          </a:p>
          <a:p>
            <a:pPr eaLnBrk="1" hangingPunct="1">
              <a:defRPr/>
            </a:pPr>
            <a:r>
              <a:rPr lang="ru-RU" sz="1800" dirty="0" smtClean="0"/>
              <a:t>внедрение разнообразных форм </a:t>
            </a:r>
            <a:r>
              <a:rPr lang="ru-RU" sz="1800" dirty="0"/>
              <a:t>работы по сохранению и укреплению семей несовершеннолетних с использованием методов «Семейного окружения», музыкотерапии, </a:t>
            </a:r>
            <a:r>
              <a:rPr lang="ru-RU" sz="1800" dirty="0" err="1"/>
              <a:t>пескотерапии</a:t>
            </a:r>
            <a:r>
              <a:rPr lang="ru-RU" sz="1800" dirty="0"/>
              <a:t> и др.</a:t>
            </a:r>
          </a:p>
          <a:p>
            <a:pPr eaLnBrk="1" hangingPunct="1">
              <a:defRPr/>
            </a:pPr>
            <a:r>
              <a:rPr lang="ru-RU" sz="1800" dirty="0" smtClean="0"/>
              <a:t>формирование </a:t>
            </a:r>
            <a:r>
              <a:rPr lang="ru-RU" sz="1800" dirty="0"/>
              <a:t>у родителей </a:t>
            </a:r>
            <a:r>
              <a:rPr lang="ru-RU" sz="1800" dirty="0" smtClean="0"/>
              <a:t>уверенности </a:t>
            </a:r>
            <a:r>
              <a:rPr lang="ru-RU" sz="1800" dirty="0"/>
              <a:t>в собственных педагогических возможностях, устранение причин и условий семейного неблагополучия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9963" y="5119688"/>
            <a:ext cx="2441575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 bwMode="auto">
          <a:xfrm>
            <a:off x="1331913" y="115888"/>
            <a:ext cx="6840537" cy="7794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Родительская школа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76375" y="1125538"/>
            <a:ext cx="6815138" cy="993775"/>
          </a:xfrm>
        </p:spPr>
        <p:txBody>
          <a:bodyPr/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800" b="1" kern="1200" dirty="0" smtClean="0"/>
              <a:t>тренинги </a:t>
            </a:r>
            <a:r>
              <a:rPr lang="ru-RU" sz="1800" kern="1200" dirty="0"/>
              <a:t>с применением </a:t>
            </a:r>
            <a:r>
              <a:rPr lang="ru-RU" sz="1800" kern="1200" dirty="0" smtClean="0"/>
              <a:t>музыкотерапии, метода </a:t>
            </a:r>
            <a:r>
              <a:rPr lang="ru-RU" sz="1800" kern="1200" dirty="0"/>
              <a:t>«Семейного окружения», </a:t>
            </a:r>
            <a:r>
              <a:rPr lang="ru-RU" sz="1800" kern="1200" dirty="0" err="1" smtClean="0"/>
              <a:t>пескотерапии</a:t>
            </a:r>
            <a:endParaRPr lang="ru-RU" sz="1800" kern="1200" dirty="0"/>
          </a:p>
          <a:p>
            <a:pPr marL="0" indent="0" eaLnBrk="1" hangingPunct="1">
              <a:buFontTx/>
              <a:buNone/>
              <a:defRPr/>
            </a:pPr>
            <a:endParaRPr lang="ru-RU" dirty="0"/>
          </a:p>
        </p:txBody>
      </p:sp>
      <p:pic>
        <p:nvPicPr>
          <p:cNvPr id="26628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2381250"/>
            <a:ext cx="340995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66913"/>
            <a:ext cx="4121150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4535488"/>
            <a:ext cx="3311525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6550" y="4535488"/>
            <a:ext cx="2432050" cy="18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 bwMode="auto">
          <a:xfrm>
            <a:off x="1835150" y="115888"/>
            <a:ext cx="6840538" cy="7794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Родительская школа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63713" y="777875"/>
            <a:ext cx="7272337" cy="1138238"/>
          </a:xfrm>
        </p:spPr>
        <p:txBody>
          <a:bodyPr/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800" b="1" kern="1200" dirty="0" smtClean="0"/>
              <a:t>Семейные </a:t>
            </a:r>
            <a:r>
              <a:rPr lang="ru-RU" sz="1800" b="1" kern="1200" dirty="0"/>
              <a:t>мастер-классы </a:t>
            </a:r>
            <a:r>
              <a:rPr lang="ru-RU" sz="1800" kern="1200" dirty="0"/>
              <a:t>по защите прав детей для семей, нуждающихся в помощи в связи с фактом нарушения прав ребенка и риском нарушения прав ребенка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27652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7025" y="4429125"/>
            <a:ext cx="2713038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250" y="4429125"/>
            <a:ext cx="1998663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1916113"/>
            <a:ext cx="3751263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38275" y="2565400"/>
            <a:ext cx="3030538" cy="170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4127500"/>
            <a:ext cx="3705225" cy="20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 bwMode="auto">
          <a:xfrm>
            <a:off x="1835150" y="115888"/>
            <a:ext cx="6840538" cy="7794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Родительская школа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76375" y="777875"/>
            <a:ext cx="7559675" cy="1714500"/>
          </a:xfrm>
        </p:spPr>
        <p:txBody>
          <a:bodyPr/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800" b="1" kern="1200" dirty="0" smtClean="0"/>
              <a:t>детско-родительские встречи </a:t>
            </a:r>
            <a:r>
              <a:rPr lang="ru-RU" sz="1800" kern="1200" dirty="0"/>
              <a:t>(в подгруппах поддержки)  для обсуждения наиболее актуальных семейных проблем, активизации внутренних ресурсов </a:t>
            </a:r>
            <a:r>
              <a:rPr lang="ru-RU" sz="1800" kern="1200" dirty="0" smtClean="0"/>
              <a:t>семьи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800" kern="1200" dirty="0" smtClean="0"/>
              <a:t>просмотр </a:t>
            </a:r>
            <a:r>
              <a:rPr lang="ru-RU" sz="1800" kern="1200" dirty="0"/>
              <a:t>и обсуждение телерепортажей семейной </a:t>
            </a:r>
            <a:r>
              <a:rPr lang="ru-RU" sz="1800" kern="1200" dirty="0" smtClean="0"/>
              <a:t>направленности 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12297" name="Picture 9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flipH="1">
            <a:off x="6516216" y="4149080"/>
            <a:ext cx="1831502" cy="20495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349500"/>
            <a:ext cx="288290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8" name="Рисунок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75" y="2492375"/>
            <a:ext cx="1555750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Рисунок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0338" y="4800600"/>
            <a:ext cx="36163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625" y="2060575"/>
            <a:ext cx="25844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 bwMode="auto">
          <a:xfrm>
            <a:off x="1597025" y="115888"/>
            <a:ext cx="6840538" cy="7794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Родительская школа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7025" y="765175"/>
            <a:ext cx="6985000" cy="993775"/>
          </a:xfrm>
        </p:spPr>
        <p:txBody>
          <a:bodyPr/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800" b="1" kern="1200" dirty="0" smtClean="0"/>
              <a:t>Групповые </a:t>
            </a:r>
            <a:r>
              <a:rPr lang="ru-RU" sz="1800" b="1" kern="1200" dirty="0"/>
              <a:t>встречи </a:t>
            </a:r>
            <a:r>
              <a:rPr lang="ru-RU" sz="1800" kern="1200" dirty="0"/>
              <a:t>с целью повышения общей культуры семейного воспитания и защиты прав детей, оказания индивидуальной помощи по запросу со стороны семьи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29700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7900" y="1982788"/>
            <a:ext cx="2808288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6838" y="4508500"/>
            <a:ext cx="457041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Рисунок 6"/>
          <p:cNvPicPr>
            <a:picLocks noChangeAspect="1"/>
          </p:cNvPicPr>
          <p:nvPr/>
        </p:nvPicPr>
        <p:blipFill>
          <a:blip r:embed="rId4" cstate="print"/>
          <a:srcRect b="-2"/>
          <a:stretch>
            <a:fillRect/>
          </a:stretch>
        </p:blipFill>
        <p:spPr bwMode="auto">
          <a:xfrm>
            <a:off x="6659563" y="1982788"/>
            <a:ext cx="2232025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Рисунок 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450" y="2624138"/>
            <a:ext cx="1662113" cy="175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Психологическая площадка</a:t>
            </a:r>
          </a:p>
        </p:txBody>
      </p:sp>
      <p:sp>
        <p:nvSpPr>
          <p:cNvPr id="30723" name="Объект 2"/>
          <p:cNvSpPr>
            <a:spLocks noGrp="1"/>
          </p:cNvSpPr>
          <p:nvPr>
            <p:ph idx="1"/>
          </p:nvPr>
        </p:nvSpPr>
        <p:spPr bwMode="auto">
          <a:xfrm>
            <a:off x="3181350" y="1557338"/>
            <a:ext cx="5111750" cy="2520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1800" smtClean="0"/>
              <a:t>Технология оказания психологической поддержки родителям, воспитывающим детей, имеющих серьезные психологические проблемы, связанные с выстраиванием отношений с «особенным ребенком» и окружающим миром (стресс, депрессивное расстройство, внутренний конфликт, «комплекс материнства» и др.).</a:t>
            </a:r>
          </a:p>
        </p:txBody>
      </p:sp>
      <p:sp>
        <p:nvSpPr>
          <p:cNvPr id="3072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19224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1600" smtClean="0"/>
              <a:t>Работа с родителями осуществляется на базе Центра социальной адаптации «Доверие» в групповой, а при</a:t>
            </a:r>
          </a:p>
          <a:p>
            <a:r>
              <a:rPr lang="ru-RU" altLang="ru-RU" sz="1600" smtClean="0"/>
              <a:t>необходимости в индивидуальной форме</a:t>
            </a:r>
          </a:p>
          <a:p>
            <a:endParaRPr lang="ru-RU" altLang="ru-RU" smtClean="0"/>
          </a:p>
        </p:txBody>
      </p:sp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450" y="3500438"/>
            <a:ext cx="1558925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3851275"/>
            <a:ext cx="2533650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3638" y="115888"/>
            <a:ext cx="15113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539750" y="115888"/>
            <a:ext cx="8229600" cy="8509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Целевые группы </a:t>
            </a: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 bwMode="auto">
          <a:xfrm>
            <a:off x="395288" y="908050"/>
            <a:ext cx="8569325" cy="58340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/>
            <a:r>
              <a:rPr lang="ru-RU" altLang="ru-RU" sz="2000" smtClean="0"/>
              <a:t>Дети из семей, находящихся в социально опасном положении, вызванном: угрозой лишения родительских прав; угрозой жестокого обращения с ребенком (43 ребенка из 17 семей)</a:t>
            </a:r>
          </a:p>
          <a:p>
            <a:pPr algn="just" eaLnBrk="1" hangingPunct="1"/>
            <a:r>
              <a:rPr lang="ru-RU" altLang="ru-RU" sz="2000" smtClean="0"/>
              <a:t>Семьи, нуждающиеся в помощи в связи с риском нарушения прав ребенка (детей), сложностями обеспечения прав детей (12 семей, воспитывающие 33 ребенка).</a:t>
            </a:r>
          </a:p>
          <a:p>
            <a:pPr algn="just" eaLnBrk="1" hangingPunct="1"/>
            <a:r>
              <a:rPr lang="ru-RU" altLang="ru-RU" sz="2000" smtClean="0"/>
              <a:t>Дети из семей, находящихся в трудной жизненной ситуации, обусловленной: низким уровнем доходов; сложностями адаптации после переезда на новое место жительства (56 детей из 21 семьи)</a:t>
            </a:r>
          </a:p>
          <a:p>
            <a:pPr algn="just" eaLnBrk="1" hangingPunct="1"/>
            <a:r>
              <a:rPr lang="ru-RU" altLang="ru-RU" sz="2000" smtClean="0"/>
              <a:t>Дети из семей с риском нарушения прав и законных интересов ребенка, вызванным: отсутствием попечения над ребенком (детьми) вследствие внутрисемейного конфликта, развода родителей, кризиса детско-родительских отношений (26 детей из 12 семей)</a:t>
            </a:r>
          </a:p>
          <a:p>
            <a:pPr algn="just" eaLnBrk="1" hangingPunct="1"/>
            <a:r>
              <a:rPr lang="ru-RU" altLang="ru-RU" sz="2000" smtClean="0"/>
              <a:t>Семьи, находящиеся в обстоятельствах, которые они не могут преодолеть самостоятельно, и вследствие этого нуждаются в помощи путем социального сопровождения (30 семей воспитывающие 70 детей)</a:t>
            </a:r>
          </a:p>
          <a:p>
            <a:pPr eaLnBrk="1" hangingPunct="1"/>
            <a:endParaRPr lang="ru-RU" altLang="ru-RU" sz="2000" smtClean="0"/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 bwMode="auto">
          <a:xfrm>
            <a:off x="250825" y="273050"/>
            <a:ext cx="3214688" cy="11620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smtClean="0"/>
              <a:t>Интенсивная семейная</a:t>
            </a:r>
            <a:br>
              <a:rPr lang="ru-RU" altLang="ru-RU" smtClean="0"/>
            </a:br>
            <a:r>
              <a:rPr lang="ru-RU" altLang="ru-RU" smtClean="0"/>
              <a:t>терапия</a:t>
            </a:r>
          </a:p>
        </p:txBody>
      </p:sp>
      <p:sp>
        <p:nvSpPr>
          <p:cNvPr id="31747" name="Объект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6180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1800" smtClean="0"/>
              <a:t>Технология интенсивной семейной терапии ориентирована на работу с детьми и подростками, по разным причинам находящимися в конфликте с семьей, школой и другими учреждениями.</a:t>
            </a:r>
          </a:p>
          <a:p>
            <a:r>
              <a:rPr lang="ru-RU" altLang="ru-RU" sz="1800" smtClean="0"/>
              <a:t>Технология предполагает взаимодействие с семьей в привычной среде, с привлечением специалистов различного профиля (социальный работник, психолог, дефектолог, врач нарколог, и т. д.).</a:t>
            </a:r>
          </a:p>
          <a:p>
            <a:r>
              <a:rPr lang="ru-RU" altLang="ru-RU" sz="1800" smtClean="0"/>
              <a:t>Модель работы ИСТ основана на межведомственном взаимодействии и командном подходе. Семья активно участвует в планировании и реализации индивидуальной программы социального сопровождения. </a:t>
            </a:r>
          </a:p>
          <a:p>
            <a:r>
              <a:rPr lang="ru-RU" altLang="ru-RU" sz="1800" smtClean="0"/>
              <a:t>Метод основан на позитивном подходе и вере в возможности семьи, использовании ресурсов самой семьи, необходимые для позитивных изменений и выхода из сложной ситуации</a:t>
            </a:r>
          </a:p>
        </p:txBody>
      </p:sp>
      <p:sp>
        <p:nvSpPr>
          <p:cNvPr id="31748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29305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Технология социально-психологической реабилитации,</a:t>
            </a:r>
          </a:p>
          <a:p>
            <a:r>
              <a:rPr lang="ru-RU" altLang="ru-RU" smtClean="0"/>
              <a:t>которая ориентирована на семьи с детьми и подростками, имеющими</a:t>
            </a:r>
          </a:p>
          <a:p>
            <a:r>
              <a:rPr lang="ru-RU" altLang="ru-RU" smtClean="0"/>
              <a:t>серьезные проблемы поведенческого характера или находящихся на</a:t>
            </a:r>
          </a:p>
          <a:p>
            <a:r>
              <a:rPr lang="ru-RU" altLang="ru-RU" smtClean="0"/>
              <a:t>грани изъятия из семьи и помещения их в детские государственные</a:t>
            </a:r>
          </a:p>
          <a:p>
            <a:r>
              <a:rPr lang="ru-RU" altLang="ru-RU" smtClean="0"/>
              <a:t>учреждения</a:t>
            </a:r>
          </a:p>
        </p:txBody>
      </p:sp>
      <p:pic>
        <p:nvPicPr>
          <p:cNvPr id="3174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0575" y="4441825"/>
            <a:ext cx="26035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Семейное окружение </a:t>
            </a:r>
          </a:p>
        </p:txBody>
      </p:sp>
      <p:sp>
        <p:nvSpPr>
          <p:cNvPr id="21508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5089525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altLang="ru-RU" dirty="0" smtClean="0"/>
              <a:t> </a:t>
            </a:r>
            <a:r>
              <a:rPr lang="ru-RU" altLang="ru-RU" dirty="0"/>
              <a:t>«Семейное окружение» - это своеобразный семейный </a:t>
            </a:r>
            <a:r>
              <a:rPr lang="ru-RU" altLang="ru-RU" dirty="0" smtClean="0"/>
              <a:t>совет, </a:t>
            </a:r>
            <a:r>
              <a:rPr lang="ru-RU" altLang="ru-RU" dirty="0"/>
              <a:t>который соединяет в себе два источника ресурсов:</a:t>
            </a:r>
          </a:p>
          <a:p>
            <a:pPr marL="285750" indent="-285750" eaLnBrk="1" hangingPunct="1">
              <a:buFont typeface="Wingdings" panose="05000000000000000000" pitchFamily="2" charset="2"/>
              <a:buChar char="q"/>
              <a:defRPr/>
            </a:pPr>
            <a:r>
              <a:rPr lang="ru-RU" altLang="ru-RU" dirty="0" smtClean="0"/>
              <a:t>Силы </a:t>
            </a:r>
            <a:r>
              <a:rPr lang="ru-RU" altLang="ru-RU" dirty="0"/>
              <a:t>и возможности </a:t>
            </a:r>
            <a:r>
              <a:rPr lang="ru-RU" altLang="ru-RU" dirty="0" smtClean="0"/>
              <a:t>семьи -детей </a:t>
            </a:r>
            <a:r>
              <a:rPr lang="ru-RU" altLang="ru-RU" dirty="0"/>
              <a:t>и родителей</a:t>
            </a:r>
          </a:p>
          <a:p>
            <a:pPr marL="285750" indent="-285750" eaLnBrk="1" hangingPunct="1">
              <a:buFont typeface="Wingdings" panose="05000000000000000000" pitchFamily="2" charset="2"/>
              <a:buChar char="q"/>
              <a:defRPr/>
            </a:pPr>
            <a:r>
              <a:rPr lang="ru-RU" altLang="ru-RU" dirty="0" smtClean="0"/>
              <a:t>Помощь </a:t>
            </a:r>
            <a:r>
              <a:rPr lang="ru-RU" altLang="ru-RU" dirty="0"/>
              <a:t>специалистов и </a:t>
            </a:r>
            <a:r>
              <a:rPr lang="ru-RU" altLang="ru-RU" dirty="0" smtClean="0"/>
              <a:t>служб</a:t>
            </a:r>
            <a:endParaRPr lang="ru-RU" altLang="ru-RU" dirty="0"/>
          </a:p>
          <a:p>
            <a:pPr eaLnBrk="1" hangingPunct="1">
              <a:defRPr/>
            </a:pPr>
            <a:r>
              <a:rPr lang="ru-RU" altLang="ru-RU" dirty="0"/>
              <a:t>«Семейное окружение» даёт возможность:</a:t>
            </a:r>
          </a:p>
          <a:p>
            <a:pPr marL="285750" indent="-285750" eaLnBrk="1" hangingPunct="1">
              <a:buFont typeface="Wingdings" panose="05000000000000000000" pitchFamily="2" charset="2"/>
              <a:buChar char="q"/>
              <a:defRPr/>
            </a:pPr>
            <a:r>
              <a:rPr lang="ru-RU" altLang="ru-RU" dirty="0" smtClean="0"/>
              <a:t>Получить </a:t>
            </a:r>
            <a:r>
              <a:rPr lang="ru-RU" altLang="ru-RU" dirty="0"/>
              <a:t>полезную информацию от специалистов об услугах в соответствии с нуждами и потребностями </a:t>
            </a:r>
            <a:r>
              <a:rPr lang="ru-RU" altLang="ru-RU" dirty="0" smtClean="0"/>
              <a:t>семьи</a:t>
            </a:r>
            <a:endParaRPr lang="ru-RU" altLang="ru-RU" dirty="0"/>
          </a:p>
          <a:p>
            <a:pPr marL="285750" indent="-285750" eaLnBrk="1" hangingPunct="1">
              <a:buFont typeface="Wingdings" panose="05000000000000000000" pitchFamily="2" charset="2"/>
              <a:buChar char="q"/>
              <a:defRPr/>
            </a:pPr>
            <a:r>
              <a:rPr lang="ru-RU" altLang="ru-RU" dirty="0" smtClean="0"/>
              <a:t>Обсудить </a:t>
            </a:r>
            <a:r>
              <a:rPr lang="ru-RU" altLang="ru-RU" dirty="0"/>
              <a:t>ситуацию в кругу семьи без присутствия </a:t>
            </a:r>
            <a:r>
              <a:rPr lang="ru-RU" altLang="ru-RU" dirty="0" smtClean="0"/>
              <a:t>посторонних</a:t>
            </a:r>
            <a:endParaRPr lang="ru-RU" altLang="ru-RU" dirty="0"/>
          </a:p>
          <a:p>
            <a:pPr marL="285750" indent="-285750" eaLnBrk="1" hangingPunct="1">
              <a:buFont typeface="Wingdings" panose="05000000000000000000" pitchFamily="2" charset="2"/>
              <a:buChar char="q"/>
              <a:defRPr/>
            </a:pPr>
            <a:r>
              <a:rPr lang="ru-RU" altLang="ru-RU" dirty="0" smtClean="0"/>
              <a:t>Самостоятельно </a:t>
            </a:r>
            <a:r>
              <a:rPr lang="ru-RU" altLang="ru-RU" dirty="0"/>
              <a:t>найти решение и составить план действий используя ресурсы </a:t>
            </a:r>
            <a:r>
              <a:rPr lang="ru-RU" altLang="ru-RU" dirty="0" smtClean="0"/>
              <a:t>семьи</a:t>
            </a:r>
            <a:endParaRPr lang="ru-RU" altLang="ru-RU" dirty="0"/>
          </a:p>
          <a:p>
            <a:pPr eaLnBrk="1" hangingPunct="1">
              <a:defRPr/>
            </a:pPr>
            <a:endParaRPr lang="ru-RU" altLang="ru-RU" dirty="0" smtClean="0"/>
          </a:p>
        </p:txBody>
      </p:sp>
      <p:pic>
        <p:nvPicPr>
          <p:cNvPr id="32772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15888"/>
            <a:ext cx="3671887" cy="2220912"/>
          </a:xfrm>
          <a:noFill/>
          <a:ln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490913" y="2349500"/>
            <a:ext cx="5526087" cy="42465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/>
              <a:t>В основе семейного окружения  лежит оригинальная методика </a:t>
            </a:r>
            <a:r>
              <a:rPr lang="ru-RU" dirty="0" err="1"/>
              <a:t>Famil</a:t>
            </a:r>
            <a:r>
              <a:rPr lang="ru-RU" dirty="0"/>
              <a:t> </a:t>
            </a:r>
            <a:r>
              <a:rPr lang="ru-RU" dirty="0" err="1"/>
              <a:t>Environmental</a:t>
            </a:r>
            <a:r>
              <a:rPr lang="ru-RU" dirty="0"/>
              <a:t> </a:t>
            </a:r>
            <a:r>
              <a:rPr lang="ru-RU" dirty="0" err="1"/>
              <a:t>Skale</a:t>
            </a:r>
            <a:r>
              <a:rPr lang="ru-RU" dirty="0"/>
              <a:t> (FES), предложенная Р.Х. </a:t>
            </a:r>
            <a:r>
              <a:rPr lang="ru-RU" dirty="0" err="1"/>
              <a:t>Мусом</a:t>
            </a:r>
            <a:r>
              <a:rPr lang="ru-RU" dirty="0"/>
              <a:t> в 1974 г. </a:t>
            </a:r>
          </a:p>
          <a:p>
            <a:pPr eaLnBrk="1" hangingPunct="1">
              <a:defRPr/>
            </a:pPr>
            <a:r>
              <a:rPr lang="ru-RU" dirty="0"/>
              <a:t>Основное внимание уделяется измерению и описанию: </a:t>
            </a:r>
          </a:p>
          <a:p>
            <a:pPr marL="342900" indent="-342900" eaLnBrk="1" hangingPunct="1">
              <a:buFontTx/>
              <a:buAutoNum type="arabicParenR"/>
              <a:defRPr/>
            </a:pPr>
            <a:r>
              <a:rPr lang="ru-RU" dirty="0"/>
              <a:t>отношений между членами семьи (показатели отношений) </a:t>
            </a:r>
          </a:p>
          <a:p>
            <a:pPr marL="342900" indent="-342900" eaLnBrk="1" hangingPunct="1">
              <a:buFontTx/>
              <a:buAutoNum type="arabicParenR"/>
              <a:defRPr/>
            </a:pPr>
            <a:r>
              <a:rPr lang="ru-RU" dirty="0"/>
              <a:t> направлениями личностного роста, которым в семье придается особое значение (показатели личностного роста)</a:t>
            </a:r>
          </a:p>
          <a:p>
            <a:pPr marL="342900" indent="-342900" eaLnBrk="1" hangingPunct="1">
              <a:buFontTx/>
              <a:buAutoNum type="arabicParenR"/>
              <a:defRPr/>
            </a:pPr>
            <a:r>
              <a:rPr lang="ru-RU" dirty="0"/>
              <a:t> основной организационной структуре семьи (показатели, управляющие семейной системой) </a:t>
            </a:r>
          </a:p>
          <a:p>
            <a:pPr marL="342900" indent="-342900" eaLnBrk="1" hangingPunct="1">
              <a:buFontTx/>
              <a:buAutoNum type="arabicParenR"/>
              <a:defRPr/>
            </a:pPr>
            <a:r>
              <a:rPr lang="ru-RU" dirty="0"/>
              <a:t>нарушения семейных ролей между членами семьи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2649537"/>
          </a:xfrm>
          <a:prstGeom prst="rect">
            <a:avLst/>
          </a:prstGeom>
          <a:solidFill>
            <a:schemeClr val="accent5"/>
          </a:solidFill>
          <a:ln>
            <a:solidFill>
              <a:srgbClr val="0070C0"/>
            </a:solidFill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3200" kern="0" smtClean="0"/>
              <a:t>Выход ребенка из кризисной ситуации – социальная адаптация ребенка, коррекция его поведения, получение знаний и навыков, позволяющих успешно существовать в обществе</a:t>
            </a:r>
            <a:br>
              <a:rPr lang="ru-RU" sz="3200" kern="0" smtClean="0"/>
            </a:br>
            <a:endParaRPr lang="ru-RU" sz="3200" kern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39900" y="3617913"/>
            <a:ext cx="3384550" cy="1328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tx1"/>
                </a:solidFill>
              </a:rPr>
              <a:t>Служба </a:t>
            </a:r>
          </a:p>
          <a:p>
            <a:pPr algn="ctr" eaLnBrk="1" hangingPunct="1">
              <a:defRPr/>
            </a:pPr>
            <a:r>
              <a:rPr lang="ru-RU" altLang="ru-RU" dirty="0">
                <a:solidFill>
                  <a:schemeClr val="tx1"/>
                </a:solidFill>
              </a:rPr>
              <a:t>раннего выявления и сопровождения семей группы риска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2175" y="5157788"/>
            <a:ext cx="3529013" cy="1582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tx1"/>
                </a:solidFill>
              </a:rPr>
              <a:t>Психолого-медико-педагогическая комиссия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5435600" y="2924175"/>
            <a:ext cx="144463" cy="22336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3368675" y="2970213"/>
            <a:ext cx="127000" cy="6477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33799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3298825"/>
            <a:ext cx="2616200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92300" y="5124450"/>
            <a:ext cx="1439863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282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800" smtClean="0"/>
              <a:t>Муниципальная </a:t>
            </a:r>
            <a:r>
              <a:rPr lang="ru-RU" altLang="ru-RU" sz="2800" b="1" smtClean="0"/>
              <a:t>междисциплинарная  служба </a:t>
            </a:r>
            <a:r>
              <a:rPr lang="ru-RU" altLang="ru-RU" sz="2800" smtClean="0"/>
              <a:t>раннего выявления и сопровождения</a:t>
            </a:r>
            <a:br>
              <a:rPr lang="ru-RU" altLang="ru-RU" sz="2800" smtClean="0"/>
            </a:br>
            <a:r>
              <a:rPr lang="ru-RU" altLang="ru-RU" sz="2800" smtClean="0"/>
              <a:t> семей группы риска</a:t>
            </a:r>
          </a:p>
        </p:txBody>
      </p:sp>
      <p:sp>
        <p:nvSpPr>
          <p:cNvPr id="3" name="Объект 3"/>
          <p:cNvSpPr txBox="1">
            <a:spLocks/>
          </p:cNvSpPr>
          <p:nvPr/>
        </p:nvSpPr>
        <p:spPr>
          <a:xfrm>
            <a:off x="4787900" y="1916113"/>
            <a:ext cx="4244975" cy="11255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900" dirty="0" smtClean="0"/>
              <a:t>Оказание социально-психолого-педагогической помощи семьям </a:t>
            </a:r>
          </a:p>
          <a:p>
            <a:pPr eaLnBrk="1" hangingPunct="1">
              <a:defRPr/>
            </a:pPr>
            <a:endParaRPr lang="ru-RU" kern="0" dirty="0"/>
          </a:p>
        </p:txBody>
      </p:sp>
      <p:pic>
        <p:nvPicPr>
          <p:cNvPr id="34820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3070225"/>
            <a:ext cx="3259138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5588" y="4149725"/>
            <a:ext cx="3262312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2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0750" y="1679575"/>
            <a:ext cx="2481263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0638" y="1196975"/>
            <a:ext cx="2149476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200" b="1" smtClean="0"/>
              <a:t>Служба </a:t>
            </a:r>
            <a:r>
              <a:rPr lang="ru-RU" altLang="ru-RU" sz="3200" smtClean="0"/>
              <a:t>раннего выявления и сопровождения семей группы риска</a:t>
            </a:r>
          </a:p>
        </p:txBody>
      </p:sp>
      <p:pic>
        <p:nvPicPr>
          <p:cNvPr id="3584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1246188"/>
            <a:ext cx="2346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1201738"/>
            <a:ext cx="19431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бъект 2"/>
          <p:cNvSpPr txBox="1">
            <a:spLocks/>
          </p:cNvSpPr>
          <p:nvPr/>
        </p:nvSpPr>
        <p:spPr bwMode="auto">
          <a:xfrm>
            <a:off x="1547813" y="2619375"/>
            <a:ext cx="7272337" cy="371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eaLnBrk="1" hangingPunct="1">
              <a:defRPr/>
            </a:pPr>
            <a:r>
              <a:rPr lang="ru-RU" altLang="ru-RU" sz="1800" kern="0" smtClean="0"/>
              <a:t>Предоставляет квалифицированную междисциплинарную семейно-центрированную помощь ребенку и семье для содействия оптимальному развитию и адаптации в обществе ребенка</a:t>
            </a:r>
          </a:p>
          <a:p>
            <a:pPr marL="0" indent="0" eaLnBrk="1" hangingPunct="1">
              <a:defRPr/>
            </a:pPr>
            <a:r>
              <a:rPr lang="ru-RU" altLang="ru-RU" sz="1800" kern="0" smtClean="0"/>
              <a:t>Оказывает социально-психолого-педагогическую помощь семьям, испытывающим сложности в вопросах социализации детей, угрозы нарушения прав детей, угрозы жестокого обращения, пренебрежением интересов детей</a:t>
            </a:r>
          </a:p>
          <a:p>
            <a:pPr marL="0" indent="0" eaLnBrk="1" hangingPunct="1">
              <a:defRPr/>
            </a:pPr>
            <a:r>
              <a:rPr lang="ru-RU" altLang="ru-RU" sz="1800" kern="0" smtClean="0"/>
              <a:t> Разрабатывает и реализует комплексные межведомственные планы индивидуального сопровождения</a:t>
            </a:r>
          </a:p>
          <a:p>
            <a:pPr marL="0" indent="0" eaLnBrk="1" hangingPunct="1">
              <a:defRPr/>
            </a:pPr>
            <a:r>
              <a:rPr lang="ru-RU" altLang="ru-RU" sz="1800" kern="0" smtClean="0"/>
              <a:t>Осуществляет контроль и  коррекцию эмоционально–психологического состояния в  семьях целевой группы </a:t>
            </a:r>
            <a:endParaRPr lang="ru-RU" altLang="ru-RU" sz="1800" kern="0" dirty="0" smtClean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200" b="1" smtClean="0"/>
              <a:t>Служба </a:t>
            </a:r>
            <a:r>
              <a:rPr lang="ru-RU" altLang="ru-RU" sz="3200" smtClean="0"/>
              <a:t>раннего выявления и сопровождения семей группы риска</a:t>
            </a:r>
          </a:p>
        </p:txBody>
      </p:sp>
      <p:sp>
        <p:nvSpPr>
          <p:cNvPr id="3" name="Объект 3"/>
          <p:cNvSpPr txBox="1">
            <a:spLocks/>
          </p:cNvSpPr>
          <p:nvPr/>
        </p:nvSpPr>
        <p:spPr bwMode="auto">
          <a:xfrm>
            <a:off x="2195513" y="1341438"/>
            <a:ext cx="6408737" cy="395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altLang="ru-RU" sz="1600" kern="0" smtClean="0"/>
              <a:t>выявление детей, входящих в группы социального и биологического риска </a:t>
            </a:r>
          </a:p>
          <a:p>
            <a:pPr eaLnBrk="1" hangingPunct="1">
              <a:defRPr/>
            </a:pPr>
            <a:r>
              <a:rPr lang="ru-RU" altLang="ru-RU" sz="1600" kern="0" smtClean="0"/>
              <a:t>междисциплинарная оценка основных областей развития ребенка, области самообслуживания</a:t>
            </a:r>
          </a:p>
          <a:p>
            <a:pPr eaLnBrk="1" hangingPunct="1">
              <a:defRPr/>
            </a:pPr>
            <a:r>
              <a:rPr lang="ru-RU" altLang="ru-RU" sz="1600" kern="0" smtClean="0"/>
              <a:t>определение состояния психического здоровья ребенка, качественных особенностей его отношений с родителями, законными представителями и другими членами семьи </a:t>
            </a:r>
          </a:p>
          <a:p>
            <a:pPr eaLnBrk="1" hangingPunct="1">
              <a:defRPr/>
            </a:pPr>
            <a:r>
              <a:rPr lang="ru-RU" altLang="ru-RU" sz="1600" kern="0" smtClean="0"/>
              <a:t>выявление основных проблем и потребностей ребенка и семьи</a:t>
            </a:r>
          </a:p>
          <a:p>
            <a:pPr eaLnBrk="1" hangingPunct="1">
              <a:defRPr/>
            </a:pPr>
            <a:r>
              <a:rPr lang="ru-RU" altLang="ru-RU" sz="1600" kern="0" smtClean="0"/>
              <a:t> оказание комплексной помощи детям с нарушениями развития и поведения (риском нарушения) и психолого-педагогическая поддержка их семьям</a:t>
            </a:r>
          </a:p>
          <a:p>
            <a:pPr eaLnBrk="1" hangingPunct="1">
              <a:defRPr/>
            </a:pPr>
            <a:r>
              <a:rPr lang="ru-RU" altLang="ru-RU" sz="1600" kern="0" smtClean="0"/>
              <a:t>организация помощи родителям при переходе ребенка от одной ступени образования к другой </a:t>
            </a:r>
          </a:p>
          <a:p>
            <a:pPr eaLnBrk="1" hangingPunct="1">
              <a:defRPr/>
            </a:pPr>
            <a:endParaRPr lang="ru-RU" altLang="ru-RU" sz="1600" kern="0" dirty="0" smtClean="0"/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425" y="5084763"/>
            <a:ext cx="2103438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2636838"/>
            <a:ext cx="1268412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5084763"/>
            <a:ext cx="180022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400" smtClean="0"/>
              <a:t>Муниципальная междисциплинарная  служба раннего выявления и сопровождения</a:t>
            </a:r>
            <a:br>
              <a:rPr lang="ru-RU" altLang="ru-RU" sz="2400" smtClean="0"/>
            </a:br>
            <a:r>
              <a:rPr lang="ru-RU" altLang="ru-RU" sz="2400" smtClean="0"/>
              <a:t> семей группы риска</a:t>
            </a:r>
          </a:p>
        </p:txBody>
      </p:sp>
      <p:pic>
        <p:nvPicPr>
          <p:cNvPr id="37891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325" y="3573463"/>
            <a:ext cx="2736850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735420" y="1457678"/>
            <a:ext cx="1968184" cy="24434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3" name="Рисунок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5D4DA"/>
              </a:clrFrom>
              <a:clrTo>
                <a:srgbClr val="D5D4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679700"/>
            <a:ext cx="1735138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4648200" y="1600200"/>
            <a:ext cx="4244975" cy="1973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900" b="1" smtClean="0"/>
              <a:t>Обучающие семинары для родителей</a:t>
            </a:r>
            <a:r>
              <a:rPr lang="ru-RU" sz="1900" smtClean="0"/>
              <a:t>, законных представителей несовершеннолетних с приглашением привлечённых  специалистов </a:t>
            </a:r>
          </a:p>
          <a:p>
            <a:pPr eaLnBrk="1" hangingPunct="1">
              <a:defRPr/>
            </a:pPr>
            <a:endParaRPr lang="ru-RU" kern="0" dirty="0"/>
          </a:p>
        </p:txBody>
      </p:sp>
      <p:pic>
        <p:nvPicPr>
          <p:cNvPr id="37895" name="Рисунок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04200" y="749300"/>
            <a:ext cx="847725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009650"/>
            <a:ext cx="1892300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Рисунок 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5075" y="3949700"/>
            <a:ext cx="364648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smtClean="0"/>
              <a:t>Индивидуальная работа со случаем</a:t>
            </a:r>
          </a:p>
        </p:txBody>
      </p:sp>
      <p:sp>
        <p:nvSpPr>
          <p:cNvPr id="38915" name="Объект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46688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1800" smtClean="0"/>
              <a:t>Наставник совместно со специалистами центра «Доверие» осуществляет функции анализа проблем семьи, разработки индивидуального плана по решению выявленных проблем, организации и координации деятельности по оказанию необходимой помощи семье с привлечением необходимых ресурсов, ведения мониторинга (дневника наблюдений) и оценки результатов проведенных мероприятий. </a:t>
            </a:r>
          </a:p>
          <a:p>
            <a:r>
              <a:rPr lang="ru-RU" altLang="ru-RU" sz="1800" smtClean="0"/>
              <a:t>Метод ориентирован на индивидуальные потребности семьи с детьми и включает этапы диагностики, планирования, внедрения, взаимодействия, мониторинга и оценивания</a:t>
            </a:r>
          </a:p>
        </p:txBody>
      </p:sp>
      <p:sp>
        <p:nvSpPr>
          <p:cNvPr id="3891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32893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1600" smtClean="0"/>
              <a:t>Методов социальной работы, направленный на оказание помощи семьям с детьми в решении психологических, межличностных, социальных, экономических и др. проблем путем установления непосредственного прямого взаимодействия между наставником, специалистом Центра «Доверие»  и членами семьи ребенка (в т. ч. его близким окружением).</a:t>
            </a:r>
          </a:p>
        </p:txBody>
      </p:sp>
      <p:pic>
        <p:nvPicPr>
          <p:cNvPr id="3891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9925" y="4616450"/>
            <a:ext cx="1800225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4797425"/>
            <a:ext cx="2982912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200" smtClean="0"/>
              <a:t>Психолого-медико-педагогическая комиссия</a:t>
            </a:r>
          </a:p>
        </p:txBody>
      </p:sp>
      <p:pic>
        <p:nvPicPr>
          <p:cNvPr id="39939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4738" y="1125538"/>
            <a:ext cx="273685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Объект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9425" y="3730625"/>
            <a:ext cx="4611688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Рисунок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4327525"/>
            <a:ext cx="1482725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28650" y="1498600"/>
            <a:ext cx="5526088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Arial" panose="020B0604020202020204" pitchFamily="34" charset="0"/>
              </a:rPr>
              <a:t>Обеспечение получения качественного и доступного образования 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Arial" panose="020B0604020202020204" pitchFamily="34" charset="0"/>
              </a:rPr>
              <a:t>Выявление детей и подростков с отклонениями в развитии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Arial" panose="020B0604020202020204" pitchFamily="34" charset="0"/>
              </a:rPr>
              <a:t>Комплексное диагностическое обследование детей с выработкой рекомендаций, направленных на определение специальных условий получения ими образования и медицинского сопровождения </a:t>
            </a:r>
          </a:p>
        </p:txBody>
      </p:sp>
      <p:sp>
        <p:nvSpPr>
          <p:cNvPr id="39943" name="Прямоугольник 7"/>
          <p:cNvSpPr>
            <a:spLocks noChangeArrowheads="1"/>
          </p:cNvSpPr>
          <p:nvPr/>
        </p:nvSpPr>
        <p:spPr bwMode="auto">
          <a:xfrm>
            <a:off x="755650" y="6176963"/>
            <a:ext cx="7200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В период с августа 2018 по сентябрь 2019 </a:t>
            </a:r>
          </a:p>
          <a:p>
            <a:pPr algn="ctr" eaLnBrk="1" hangingPunct="1"/>
            <a:r>
              <a:rPr lang="ru-RU" altLang="ru-RU"/>
              <a:t>прошли полное обследование  127 детей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600" smtClean="0"/>
              <a:t>Психолого-медико-педагогическая комиссия</a:t>
            </a:r>
          </a:p>
        </p:txBody>
      </p:sp>
      <p:sp>
        <p:nvSpPr>
          <p:cNvPr id="40963" name="Прямоугольник 4"/>
          <p:cNvSpPr>
            <a:spLocks noChangeArrowheads="1"/>
          </p:cNvSpPr>
          <p:nvPr/>
        </p:nvSpPr>
        <p:spPr bwMode="auto">
          <a:xfrm>
            <a:off x="1116013" y="1404938"/>
            <a:ext cx="72009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1" hangingPunct="1">
              <a:buFont typeface="Wingdings" pitchFamily="2" charset="2"/>
              <a:buChar char="v"/>
            </a:pPr>
            <a:r>
              <a:rPr lang="ru-RU" altLang="ru-RU"/>
              <a:t>Комплексное диагностическое обследование детей Островского и Пыталовского районов с выработкой рекомендаций, направленных на определение специальных условий получения ими образования и медицинского сопровождения  </a:t>
            </a:r>
          </a:p>
        </p:txBody>
      </p:sp>
      <p:pic>
        <p:nvPicPr>
          <p:cNvPr id="4096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3357563"/>
            <a:ext cx="1646237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11638" y="2997200"/>
            <a:ext cx="4824412" cy="3692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ru-RU" dirty="0"/>
              <a:t>Получили консультативную помощь – 127 детей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ru-RU" dirty="0"/>
              <a:t>Направлены в ГБОУ «Специальное учебно-воспитательное учреждение» - 4 ребенка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ru-RU" dirty="0"/>
              <a:t>Продолжили обучение в Центре специального образования №2 </a:t>
            </a:r>
          </a:p>
          <a:p>
            <a:pPr eaLnBrk="1" hangingPunct="1">
              <a:defRPr/>
            </a:pPr>
            <a:r>
              <a:rPr lang="ru-RU" dirty="0"/>
              <a:t>     г. Острова </a:t>
            </a:r>
            <a:r>
              <a:rPr lang="ru-RU" dirty="0">
                <a:sym typeface="Symbol"/>
              </a:rPr>
              <a:t>-</a:t>
            </a:r>
            <a:r>
              <a:rPr lang="ru-RU" dirty="0"/>
              <a:t> 30 детей</a:t>
            </a:r>
          </a:p>
          <a:p>
            <a:pPr marL="285750" indent="-285750" eaLnBrk="1" hangingPunct="1">
              <a:buFont typeface="Wingdings" panose="05000000000000000000" pitchFamily="2" charset="2"/>
              <a:buChar char="v"/>
              <a:defRPr/>
            </a:pPr>
            <a:r>
              <a:rPr lang="ru-RU" dirty="0"/>
              <a:t> Даны рекомендации для детей с задержкой психического развития на обучение по адаптированной программе в образовательных учреждениях Островского района  </a:t>
            </a:r>
            <a:r>
              <a:rPr lang="ru-RU" dirty="0">
                <a:sym typeface="Symbol"/>
              </a:rPr>
              <a:t>-</a:t>
            </a:r>
            <a:r>
              <a:rPr lang="ru-RU" dirty="0"/>
              <a:t> 40 детей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>Основные мероприятия проекта</a:t>
            </a:r>
            <a:endParaRPr lang="ru-RU" dirty="0"/>
          </a:p>
        </p:txBody>
      </p:sp>
      <p:sp>
        <p:nvSpPr>
          <p:cNvPr id="512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636838"/>
            <a:ext cx="7772400" cy="17700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altLang="ru-RU" smtClean="0"/>
              <a:t>Устранение причин и условий, способствовавших оказанию семьи в кризисной ситуации</a:t>
            </a:r>
          </a:p>
          <a:p>
            <a:pPr algn="ctr" eaLnBrk="1" hangingPunct="1"/>
            <a:r>
              <a:rPr lang="ru-RU" altLang="ru-RU" smtClean="0"/>
              <a:t>Гармонизация детско-родительских отношений в процессе совместной деятельности и продуктивного общения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339752" y="332656"/>
            <a:ext cx="4634508" cy="2317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3638" y="115888"/>
            <a:ext cx="15113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3375"/>
            <a:ext cx="9117013" cy="122396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kern="1200" dirty="0" smtClean="0">
                <a:solidFill>
                  <a:schemeClr val="tx1"/>
                </a:solidFill>
              </a:rPr>
              <a:t>Специальный социально-реабилитационный лагерь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175" y="1557338"/>
            <a:ext cx="4906963" cy="5040312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Tx/>
              <a:buNone/>
              <a:defRPr/>
            </a:pPr>
            <a:r>
              <a:rPr lang="ru-RU" sz="1900" kern="1200" dirty="0" smtClean="0"/>
              <a:t>     Проведение </a:t>
            </a:r>
            <a:r>
              <a:rPr lang="ru-RU" sz="1900" kern="1200" dirty="0"/>
              <a:t>квестов, конкурсов, индивидуальных заданий и мастер-классов для участников целевых </a:t>
            </a:r>
            <a:r>
              <a:rPr lang="ru-RU" sz="1900" kern="1200" dirty="0" smtClean="0"/>
              <a:t>групп с целью: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900" kern="1200" dirty="0" smtClean="0"/>
              <a:t>Предупреждения жестокого </a:t>
            </a:r>
            <a:r>
              <a:rPr lang="ru-RU" sz="1900" kern="1200" dirty="0"/>
              <a:t>обращения с детьми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900" kern="1200" dirty="0"/>
              <a:t>Гармонизации детско-родительских отношений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900" kern="1200" dirty="0"/>
              <a:t>Повышение родительских </a:t>
            </a:r>
            <a:r>
              <a:rPr lang="ru-RU" sz="1900" kern="1200" dirty="0" smtClean="0"/>
              <a:t>компетенций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900" kern="1200" dirty="0" smtClean="0"/>
              <a:t>Формирования взаимной </a:t>
            </a:r>
            <a:r>
              <a:rPr lang="ru-RU" sz="1900" kern="1200" dirty="0"/>
              <a:t>поддержки с участием </a:t>
            </a:r>
            <a:r>
              <a:rPr lang="ru-RU" sz="1900" kern="1200" dirty="0" smtClean="0"/>
              <a:t>специалистов </a:t>
            </a:r>
            <a:r>
              <a:rPr lang="ru-RU" sz="1900" kern="1200" dirty="0"/>
              <a:t>и наставников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900" kern="1200" dirty="0" smtClean="0"/>
              <a:t>Использования метода </a:t>
            </a:r>
            <a:r>
              <a:rPr lang="ru-RU" sz="1900" kern="1200" dirty="0"/>
              <a:t>выездного медико-психолого-педагогического погружения при поддержке привлеченных </a:t>
            </a:r>
            <a:r>
              <a:rPr lang="ru-RU" sz="1900" kern="1200" dirty="0" smtClean="0"/>
              <a:t>специалистов </a:t>
            </a:r>
            <a:endParaRPr lang="ru-RU" sz="1900" kern="1200" dirty="0"/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41988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5" y="1700213"/>
            <a:ext cx="2025650" cy="1519237"/>
          </a:xfrm>
          <a:noFill/>
          <a:ln>
            <a:miter lim="800000"/>
            <a:headEnd/>
            <a:tailEnd/>
          </a:ln>
        </p:spPr>
      </p:pic>
      <p:pic>
        <p:nvPicPr>
          <p:cNvPr id="4198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3438" y="1746250"/>
            <a:ext cx="1990725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9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" y="3224213"/>
            <a:ext cx="2000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91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14550" y="3230563"/>
            <a:ext cx="1990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92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19238" y="2478088"/>
            <a:ext cx="1323975" cy="177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113"/>
            <a:ext cx="9836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395288" y="1976438"/>
            <a:ext cx="9145587" cy="328771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Специальный социально-реабилитационный лагерь «Исток»</a:t>
            </a:r>
            <a:endParaRPr lang="en-US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3012" name="TextBox 1"/>
          <p:cNvSpPr txBox="1">
            <a:spLocks noChangeArrowheads="1"/>
          </p:cNvSpPr>
          <p:nvPr/>
        </p:nvSpPr>
        <p:spPr bwMode="auto">
          <a:xfrm>
            <a:off x="1754188" y="5461000"/>
            <a:ext cx="608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Реализация мероприятий проекта «Право на детство»</a:t>
            </a:r>
          </a:p>
          <a:p>
            <a:pPr algn="ctr" eaLnBrk="1" hangingPunct="1"/>
            <a:r>
              <a:rPr lang="ru-RU" altLang="ru-RU"/>
              <a:t>д. Гораи Островского района Псковской области</a:t>
            </a:r>
          </a:p>
          <a:p>
            <a:pPr algn="ctr" eaLnBrk="1" hangingPunct="1"/>
            <a:r>
              <a:rPr lang="ru-RU" altLang="ru-RU"/>
              <a:t>Июнь – август 2018 года</a:t>
            </a:r>
          </a:p>
        </p:txBody>
      </p:sp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86225" y="171450"/>
            <a:ext cx="1782763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27088" y="-20638"/>
            <a:ext cx="3673475" cy="10144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1 смена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825" y="3141663"/>
            <a:ext cx="4500563" cy="935037"/>
          </a:xfrm>
        </p:spPr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ru-RU" dirty="0" smtClean="0"/>
              <a:t>Целевая группа</a:t>
            </a:r>
          </a:p>
          <a:p>
            <a:pPr>
              <a:defRPr/>
            </a:pPr>
            <a:r>
              <a:rPr lang="ru-RU" dirty="0"/>
              <a:t>Дети из семей, находящихся в социально опасном положении, </a:t>
            </a:r>
            <a:r>
              <a:rPr lang="ru-RU" dirty="0" smtClean="0"/>
              <a:t>вызванном угрозой </a:t>
            </a:r>
            <a:r>
              <a:rPr lang="ru-RU" dirty="0"/>
              <a:t>жестокого обращения с ребенком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4688" y="136525"/>
            <a:ext cx="1970087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692150"/>
            <a:ext cx="2917825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2700" y="2994025"/>
            <a:ext cx="3170238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5365750"/>
            <a:ext cx="43545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200650" y="2162175"/>
            <a:ext cx="2952750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altLang="ru-RU" kern="0" smtClean="0"/>
              <a:t>2 смена</a:t>
            </a:r>
            <a:endParaRPr lang="ru-RU" altLang="ru-RU" kern="0" dirty="0" smtClean="0"/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ctrTitle"/>
          </p:nvPr>
        </p:nvSpPr>
        <p:spPr bwMode="auto">
          <a:xfrm>
            <a:off x="395288" y="260350"/>
            <a:ext cx="3509962" cy="10144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3 смена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50" y="3141663"/>
            <a:ext cx="4464050" cy="1727200"/>
          </a:xfrm>
        </p:spPr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ru-RU" dirty="0" smtClean="0"/>
              <a:t>Целевая группа</a:t>
            </a:r>
          </a:p>
          <a:p>
            <a:pPr>
              <a:defRPr/>
            </a:pPr>
            <a:r>
              <a:rPr lang="ru-RU" dirty="0"/>
              <a:t>Дети из семей, находящихся в трудной жизненной ситуации, обусловленной: низким уровнем доходов; сложностями адаптации после переезда на новое место жительства; наличием обстоятельств, вызывающих риск оставления ребенка без попечения родителем или иным законным представителем </a:t>
            </a:r>
          </a:p>
        </p:txBody>
      </p:sp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4688" y="136525"/>
            <a:ext cx="1970087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104900"/>
            <a:ext cx="2613025" cy="196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435600" y="2149475"/>
            <a:ext cx="2881313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altLang="ru-RU" kern="0" dirty="0" smtClean="0"/>
              <a:t>4 смена</a:t>
            </a:r>
          </a:p>
        </p:txBody>
      </p:sp>
      <p:pic>
        <p:nvPicPr>
          <p:cNvPr id="4506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2525" y="4868863"/>
            <a:ext cx="402907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6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26100" y="2852738"/>
            <a:ext cx="24987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33413" y="392113"/>
            <a:ext cx="2736850" cy="8604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5 смена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950" y="3141663"/>
            <a:ext cx="4176713" cy="1295400"/>
          </a:xfrm>
        </p:spPr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ru-RU" dirty="0" smtClean="0"/>
              <a:t>Целевая группа</a:t>
            </a:r>
          </a:p>
          <a:p>
            <a:pPr>
              <a:defRPr/>
            </a:pPr>
            <a:r>
              <a:rPr lang="ru-RU" dirty="0"/>
              <a:t>Семьи, находящиеся в обстоятельствах, которые они не могут преодолеть самостоятельно, и вследствие этого нуждаются в помощи путем социального сопровождения </a:t>
            </a:r>
          </a:p>
        </p:txBody>
      </p:sp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4688" y="136525"/>
            <a:ext cx="1970087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222375"/>
            <a:ext cx="234950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8950" y="2205038"/>
            <a:ext cx="4722813" cy="397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113"/>
            <a:ext cx="9836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344488" y="1628775"/>
            <a:ext cx="9145587" cy="3946525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Специальный социально-реабилитационный лагерь </a:t>
            </a:r>
          </a:p>
          <a:p>
            <a:pPr>
              <a:defRPr/>
            </a:pPr>
            <a:r>
              <a:rPr lang="ru-RU" b="1" dirty="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«Планета друзей»</a:t>
            </a:r>
            <a:endParaRPr lang="en-US" b="1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7108" name="TextBox 1"/>
          <p:cNvSpPr txBox="1">
            <a:spLocks noChangeArrowheads="1"/>
          </p:cNvSpPr>
          <p:nvPr/>
        </p:nvSpPr>
        <p:spPr bwMode="auto">
          <a:xfrm>
            <a:off x="1754188" y="5461000"/>
            <a:ext cx="608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Реализация мероприятий проекта «Право на детство»</a:t>
            </a:r>
          </a:p>
          <a:p>
            <a:pPr algn="ctr" eaLnBrk="1" hangingPunct="1"/>
            <a:r>
              <a:rPr lang="ru-RU" altLang="ru-RU"/>
              <a:t>д. Гораи Островского района Псковской области</a:t>
            </a:r>
          </a:p>
          <a:p>
            <a:pPr algn="ctr" eaLnBrk="1" hangingPunct="1"/>
            <a:r>
              <a:rPr lang="ru-RU" altLang="ru-RU"/>
              <a:t>Июнь – август 2019 года</a:t>
            </a:r>
          </a:p>
        </p:txBody>
      </p:sp>
      <p:pic>
        <p:nvPicPr>
          <p:cNvPr id="4710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86225" y="-100013"/>
            <a:ext cx="1782763" cy="189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27088" y="-20638"/>
            <a:ext cx="3673475" cy="10144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1 смена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338" y="3429000"/>
            <a:ext cx="4500562" cy="936625"/>
          </a:xfrm>
        </p:spPr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ru-RU" dirty="0" smtClean="0"/>
              <a:t>Целевая группа</a:t>
            </a:r>
          </a:p>
          <a:p>
            <a:pPr>
              <a:defRPr/>
            </a:pPr>
            <a:r>
              <a:rPr lang="ru-RU" dirty="0"/>
              <a:t>Дети из семей, находящихся в социально опасном положении, </a:t>
            </a:r>
            <a:r>
              <a:rPr lang="ru-RU" dirty="0" smtClean="0"/>
              <a:t>вызванном угрозой </a:t>
            </a:r>
            <a:r>
              <a:rPr lang="ru-RU" dirty="0"/>
              <a:t>жестокого обращения с ребенком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813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5365750"/>
            <a:ext cx="43545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200650" y="2162175"/>
            <a:ext cx="2952750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altLang="ru-RU" kern="0" smtClean="0"/>
              <a:t>2 смена</a:t>
            </a:r>
            <a:endParaRPr lang="ru-RU" altLang="ru-RU" kern="0" dirty="0" smtClean="0"/>
          </a:p>
        </p:txBody>
      </p:sp>
      <p:sp>
        <p:nvSpPr>
          <p:cNvPr id="48134" name="AutoShape 2" descr="http://children.ncglib.ru/wp-content/uploads/2017/12/%D0%97%D0%B5%D0%BC%D0%BB%D1%8F-%D0%BC%D0%BE%D1%8F-%D0%B4%D0%BE%D0%B1%D1%80%D0%B0%D1%8F-768x7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481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133350"/>
            <a:ext cx="22225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765175"/>
            <a:ext cx="2592387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3800" y="3021013"/>
            <a:ext cx="294005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468313" y="0"/>
            <a:ext cx="3508375" cy="10144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3 смена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388" y="4868863"/>
            <a:ext cx="4464050" cy="1728787"/>
          </a:xfrm>
        </p:spPr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ru-RU" dirty="0" smtClean="0"/>
              <a:t>Целевая группа</a:t>
            </a:r>
          </a:p>
          <a:p>
            <a:pPr>
              <a:defRPr/>
            </a:pPr>
            <a:r>
              <a:rPr lang="ru-RU" dirty="0"/>
              <a:t>Дети из семей, находящихся в трудной жизненной ситуации, обусловленной: низким уровнем доходов; сложностями адаптации после переезда на новое место жительства; наличием обстоятельств, вызывающих риск оставления ребенка без попечения родителем или иным законным представителем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284663" y="1844675"/>
            <a:ext cx="2879725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altLang="ru-RU" kern="0" dirty="0" smtClean="0"/>
              <a:t>4 смена</a:t>
            </a:r>
          </a:p>
        </p:txBody>
      </p:sp>
      <p:pic>
        <p:nvPicPr>
          <p:cNvPr id="4915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2525" y="4868863"/>
            <a:ext cx="402907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9100" y="3175"/>
            <a:ext cx="22225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3725" y="736600"/>
            <a:ext cx="3094038" cy="412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525" y="2571750"/>
            <a:ext cx="2184400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124075" y="814388"/>
            <a:ext cx="2735263" cy="8604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5 смена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8538" y="4797425"/>
            <a:ext cx="4175125" cy="1295400"/>
          </a:xfrm>
        </p:spPr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ru-RU" dirty="0" smtClean="0"/>
              <a:t>Целевая группа</a:t>
            </a:r>
          </a:p>
          <a:p>
            <a:pPr>
              <a:defRPr/>
            </a:pPr>
            <a:r>
              <a:rPr lang="ru-RU" dirty="0"/>
              <a:t>Семьи, находящиеся в обстоятельствах, которые они не могут преодолеть самостоятельно, и вследствие этого нуждаются в помощи путем социального сопровождения </a:t>
            </a: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33350"/>
            <a:ext cx="22225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1484313"/>
            <a:ext cx="4179888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 bwMode="auto">
          <a:xfrm>
            <a:off x="646113" y="125413"/>
            <a:ext cx="7869237" cy="1000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Режим дня</a:t>
            </a:r>
          </a:p>
        </p:txBody>
      </p:sp>
      <p:sp>
        <p:nvSpPr>
          <p:cNvPr id="51203" name="Прямоугольник 2"/>
          <p:cNvSpPr>
            <a:spLocks noChangeArrowheads="1"/>
          </p:cNvSpPr>
          <p:nvPr/>
        </p:nvSpPr>
        <p:spPr bwMode="auto">
          <a:xfrm>
            <a:off x="1649413" y="981075"/>
            <a:ext cx="45720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8.00  -  планёрка для педагогов, привлеченных специалистов</a:t>
            </a:r>
          </a:p>
          <a:p>
            <a:pPr eaLnBrk="1" hangingPunct="1"/>
            <a:r>
              <a:rPr lang="ru-RU" altLang="ru-RU"/>
              <a:t>8.30 – утренняя зарядка</a:t>
            </a:r>
          </a:p>
          <a:p>
            <a:pPr eaLnBrk="1" hangingPunct="1"/>
            <a:r>
              <a:rPr lang="ru-RU" altLang="ru-RU"/>
              <a:t>8.50 – утренний туалет, уборка комнат</a:t>
            </a:r>
          </a:p>
          <a:p>
            <a:pPr eaLnBrk="1" hangingPunct="1"/>
            <a:r>
              <a:rPr lang="ru-RU" altLang="ru-RU"/>
              <a:t>9.00 – 9.30 – завтрак </a:t>
            </a:r>
          </a:p>
          <a:p>
            <a:pPr eaLnBrk="1" hangingPunct="1"/>
            <a:r>
              <a:rPr lang="ru-RU" altLang="ru-RU"/>
              <a:t>9.30 – уборка территории, гарденотерапия, зоотерапия</a:t>
            </a:r>
          </a:p>
          <a:p>
            <a:pPr eaLnBrk="1" hangingPunct="1"/>
            <a:r>
              <a:rPr lang="ru-RU" altLang="ru-RU"/>
              <a:t>10.00 – спортивно-оздоровительные  и реабилитационные мероприятия</a:t>
            </a:r>
          </a:p>
          <a:p>
            <a:pPr eaLnBrk="1" hangingPunct="1"/>
            <a:r>
              <a:rPr lang="ru-RU" altLang="ru-RU"/>
              <a:t>13.30 – 14.30 – обед </a:t>
            </a:r>
          </a:p>
          <a:p>
            <a:pPr eaLnBrk="1" hangingPunct="1"/>
            <a:r>
              <a:rPr lang="ru-RU" altLang="ru-RU"/>
              <a:t>14.30 – 16.00 – тихий час</a:t>
            </a:r>
          </a:p>
          <a:p>
            <a:pPr eaLnBrk="1" hangingPunct="1"/>
            <a:r>
              <a:rPr lang="ru-RU" altLang="ru-RU"/>
              <a:t>16.15 – полдник</a:t>
            </a:r>
          </a:p>
          <a:p>
            <a:pPr eaLnBrk="1" hangingPunct="1"/>
            <a:r>
              <a:rPr lang="ru-RU" altLang="ru-RU"/>
              <a:t>16.30 – 19.00 – культурно-досуговые мероприятия, мастер-классы, тренинги </a:t>
            </a:r>
          </a:p>
          <a:p>
            <a:pPr eaLnBrk="1" hangingPunct="1"/>
            <a:r>
              <a:rPr lang="ru-RU" altLang="ru-RU"/>
              <a:t>19.00 – 19.45 – ужин</a:t>
            </a:r>
          </a:p>
          <a:p>
            <a:pPr eaLnBrk="1" hangingPunct="1"/>
            <a:r>
              <a:rPr lang="ru-RU" altLang="ru-RU"/>
              <a:t>20.00 – 22.00 – кино, дискотека, развлекательные мероприятия</a:t>
            </a:r>
          </a:p>
          <a:p>
            <a:pPr eaLnBrk="1" hangingPunct="1"/>
            <a:r>
              <a:rPr lang="ru-RU" altLang="ru-RU"/>
              <a:t>22.00 – вечерний туалет</a:t>
            </a:r>
          </a:p>
          <a:p>
            <a:pPr eaLnBrk="1" hangingPunct="1"/>
            <a:r>
              <a:rPr lang="ru-RU" altLang="ru-RU"/>
              <a:t>22.30 – отбой</a:t>
            </a:r>
          </a:p>
          <a:p>
            <a:pPr eaLnBrk="1" hangingPunct="1"/>
            <a:r>
              <a:rPr lang="ru-RU" altLang="ru-RU"/>
              <a:t>22.40 – подведение итогов дня</a:t>
            </a:r>
          </a:p>
        </p:txBody>
      </p:sp>
      <p:pic>
        <p:nvPicPr>
          <p:cNvPr id="5120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33350"/>
            <a:ext cx="22225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1238" y="2803525"/>
            <a:ext cx="2943225" cy="272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600" smtClean="0"/>
              <a:t>Комплексная социальная,  психолого-медико-педагогическая диагностика</a:t>
            </a: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2708275"/>
            <a:ext cx="2657475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8" name="TextBox 7"/>
          <p:cNvSpPr txBox="1">
            <a:spLocks noChangeArrowheads="1"/>
          </p:cNvSpPr>
          <p:nvPr/>
        </p:nvSpPr>
        <p:spPr bwMode="auto">
          <a:xfrm>
            <a:off x="5153025" y="2090738"/>
            <a:ext cx="27241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Первичная диагностика</a:t>
            </a:r>
          </a:p>
        </p:txBody>
      </p:sp>
      <p:sp>
        <p:nvSpPr>
          <p:cNvPr id="6149" name="TextBox 8"/>
          <p:cNvSpPr txBox="1">
            <a:spLocks noChangeArrowheads="1"/>
          </p:cNvSpPr>
          <p:nvPr/>
        </p:nvSpPr>
        <p:spPr bwMode="auto">
          <a:xfrm>
            <a:off x="5292725" y="3254375"/>
            <a:ext cx="2006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Промежуточная диагностика</a:t>
            </a:r>
          </a:p>
        </p:txBody>
      </p:sp>
      <p:sp>
        <p:nvSpPr>
          <p:cNvPr id="6150" name="TextBox 9"/>
          <p:cNvSpPr txBox="1">
            <a:spLocks noChangeArrowheads="1"/>
          </p:cNvSpPr>
          <p:nvPr/>
        </p:nvSpPr>
        <p:spPr bwMode="auto">
          <a:xfrm>
            <a:off x="5364163" y="4646613"/>
            <a:ext cx="15414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Итоговая диагностика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3843338" y="2276475"/>
            <a:ext cx="1304925" cy="7826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3795713" y="3578225"/>
            <a:ext cx="1497012" cy="269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873500" y="4135438"/>
            <a:ext cx="1274763" cy="7334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200" smtClean="0"/>
              <a:t>Бытовые условия лагеря – </a:t>
            </a:r>
            <a:br>
              <a:rPr lang="ru-RU" altLang="ru-RU" sz="3200" smtClean="0"/>
            </a:br>
            <a:r>
              <a:rPr lang="ru-RU" altLang="ru-RU" sz="3200" smtClean="0"/>
              <a:t>чистота, уют, комфорт</a:t>
            </a: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2133600"/>
            <a:ext cx="2844800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9000" y="4117975"/>
            <a:ext cx="2816225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0" y="4794250"/>
            <a:ext cx="1590675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3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1363663"/>
            <a:ext cx="27305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1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5138" y="4005263"/>
            <a:ext cx="2403475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2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03938" y="1700213"/>
            <a:ext cx="29305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163513"/>
            <a:ext cx="8569325" cy="1249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dirty="0" smtClean="0"/>
              <a:t>Психологические тренинги – восстановление психологического равновесия подростка</a:t>
            </a:r>
            <a:endParaRPr lang="ru-RU" sz="3600" dirty="0"/>
          </a:p>
        </p:txBody>
      </p:sp>
      <p:pic>
        <p:nvPicPr>
          <p:cNvPr id="53251" name="Picture 3" descr="F:\рдш\IMG_20180613_1019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1300" y="3705225"/>
            <a:ext cx="1919288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362557" y="3751443"/>
            <a:ext cx="1935210" cy="1120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3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4250" y="1655763"/>
            <a:ext cx="25908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3" descr="C:\Users\Гораи\Desktop\лагерь\20180618\P12104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681163"/>
            <a:ext cx="2589212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Picture 2" descr="I:\ВАЛАНТЕРЫ\P12003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6900" y="1793875"/>
            <a:ext cx="2590800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Picture 2" descr="I:\рдш\IMG_20180615_1217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57538" y="5211763"/>
            <a:ext cx="110648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54525" y="5210175"/>
            <a:ext cx="1344613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35775" y="5264150"/>
            <a:ext cx="1389063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9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5138" y="3735388"/>
            <a:ext cx="1935162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0" name="TextBox 12"/>
          <p:cNvSpPr txBox="1">
            <a:spLocks noChangeArrowheads="1"/>
          </p:cNvSpPr>
          <p:nvPr/>
        </p:nvSpPr>
        <p:spPr bwMode="auto">
          <a:xfrm>
            <a:off x="2503488" y="4775200"/>
            <a:ext cx="36528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Познай себя, пойми других</a:t>
            </a:r>
          </a:p>
        </p:txBody>
      </p:sp>
      <p:pic>
        <p:nvPicPr>
          <p:cNvPr id="53261" name="Picture 1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3700" y="5157788"/>
            <a:ext cx="20796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Спортивно-оздоровительные мероприятия</a:t>
            </a:r>
            <a:endParaRPr lang="ru-RU" dirty="0"/>
          </a:p>
        </p:txBody>
      </p:sp>
      <p:pic>
        <p:nvPicPr>
          <p:cNvPr id="54275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175" y="1516063"/>
            <a:ext cx="2165350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788" y="3462338"/>
            <a:ext cx="2217737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Рисунок 4" descr="H:\ГРАНД (2)\P11907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8063" y="5286375"/>
            <a:ext cx="1790700" cy="141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4" descr="C:\Users\Гораи\Desktop\лагерь\20180618\P12104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62700" y="3425825"/>
            <a:ext cx="2525713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Рисунок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84525" y="3425825"/>
            <a:ext cx="251777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5" descr="C:\Users\Гораи\Desktop\лагерь\20180618\P121046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84525" y="1535113"/>
            <a:ext cx="2517775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1" name="Picture 8" descr="C:\Users\Гораи\Desktop\лагерь\20180618\P12103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62700" y="1531938"/>
            <a:ext cx="2524125" cy="18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2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30925" y="5391150"/>
            <a:ext cx="2578100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3" name="Picture 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2F9FB"/>
              </a:clrFrom>
              <a:clrTo>
                <a:srgbClr val="F2F9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4175" y="5319713"/>
            <a:ext cx="2590800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838" y="333375"/>
            <a:ext cx="8569325" cy="11604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Игра - путь  к адаптации ребенка в коллективе</a:t>
            </a:r>
            <a:endParaRPr lang="ru-RU" dirty="0"/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7463" y="4068763"/>
            <a:ext cx="17859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0" name="Picture 2" descr="I:\16062018\P12101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9588" y="4068763"/>
            <a:ext cx="1997075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4100" y="5414963"/>
            <a:ext cx="1851025" cy="138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5" descr="F:\рдш\IMG_20180613_1040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2019300"/>
            <a:ext cx="2146300" cy="160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12" descr="I:\06062018\P11907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11725" y="4046538"/>
            <a:ext cx="18034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313" y="3978275"/>
            <a:ext cx="21463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5" name="Picture 3" descr="I:\2018-06-25, 18 лето-\18 лето- 05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8200" y="1584325"/>
            <a:ext cx="1863725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6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81300" y="1584325"/>
            <a:ext cx="1731963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7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43175" y="5414963"/>
            <a:ext cx="1909763" cy="138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8" name="Picture 1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59588" y="1852613"/>
            <a:ext cx="2060575" cy="194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Развивающие игры на природе</a:t>
            </a:r>
          </a:p>
        </p:txBody>
      </p:sp>
      <p:pic>
        <p:nvPicPr>
          <p:cNvPr id="563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1688" y="1655763"/>
            <a:ext cx="2046287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3" descr="I:\19062018\P12105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775" y="2924175"/>
            <a:ext cx="2568575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5045075"/>
            <a:ext cx="202565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2" descr="I:\ВАЛАНТЕРЫ\P12006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325" y="1196975"/>
            <a:ext cx="25876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7" name="Picture 4" descr="I:\19062018\P12107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9125" y="4918075"/>
            <a:ext cx="22225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625" y="1184275"/>
            <a:ext cx="26035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9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8625" y="3213100"/>
            <a:ext cx="2301875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0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24225" y="3513138"/>
            <a:ext cx="2141538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 bwMode="auto">
          <a:xfrm>
            <a:off x="646113" y="163513"/>
            <a:ext cx="7869237" cy="14652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200" smtClean="0"/>
              <a:t>Гарденотерапия – приобщение к труду, адаптация детей </a:t>
            </a:r>
            <a:br>
              <a:rPr lang="ru-RU" altLang="ru-RU" sz="3200" smtClean="0"/>
            </a:br>
            <a:r>
              <a:rPr lang="ru-RU" altLang="ru-RU" sz="3200" smtClean="0"/>
              <a:t>через приобщение к живой природе</a:t>
            </a:r>
          </a:p>
        </p:txBody>
      </p:sp>
      <p:pic>
        <p:nvPicPr>
          <p:cNvPr id="57347" name="Picture 5" descr="C:\Users\Гораи\Desktop\лагерь\20180621\P12108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5638" y="4276725"/>
            <a:ext cx="3121025" cy="234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7" descr="I:\06062018\P11907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488" y="1698625"/>
            <a:ext cx="21653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35275" y="1698625"/>
            <a:ext cx="2136775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11" descr="I:\06062018\P11908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35638" y="1698625"/>
            <a:ext cx="3121025" cy="234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488" y="3463925"/>
            <a:ext cx="21653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74875" y="5410200"/>
            <a:ext cx="1836738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3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11613" y="5214938"/>
            <a:ext cx="1531937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54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0488" y="5130800"/>
            <a:ext cx="2165350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55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71775" y="3463925"/>
            <a:ext cx="2262188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476250"/>
            <a:ext cx="3008313" cy="6715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Гарденотерапия </a:t>
            </a: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 bwMode="auto">
          <a:xfrm>
            <a:off x="3348038" y="273050"/>
            <a:ext cx="5338762" cy="646906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  <a:defRPr/>
            </a:pPr>
            <a:r>
              <a:rPr lang="ru-RU" altLang="ru-RU" sz="1800" dirty="0" smtClean="0"/>
              <a:t>                                  </a:t>
            </a:r>
            <a:r>
              <a:rPr lang="ru-RU" altLang="ru-RU" sz="1800" b="1" dirty="0" smtClean="0"/>
              <a:t>Задачи    </a:t>
            </a:r>
            <a:endParaRPr lang="ru-RU" altLang="ru-RU" sz="1800" b="1" dirty="0"/>
          </a:p>
          <a:p>
            <a:pPr marL="0" indent="0" eaLnBrk="1" hangingPunct="1">
              <a:buFontTx/>
              <a:buNone/>
              <a:defRPr/>
            </a:pPr>
            <a:r>
              <a:rPr lang="ru-RU" altLang="ru-RU" sz="1600" dirty="0"/>
              <a:t>Обучающие:</a:t>
            </a:r>
          </a:p>
          <a:p>
            <a:pPr eaLnBrk="1" hangingPunct="1">
              <a:defRPr/>
            </a:pPr>
            <a:r>
              <a:rPr lang="ru-RU" altLang="ru-RU" sz="1600" dirty="0" smtClean="0"/>
              <a:t>Знакомство </a:t>
            </a:r>
            <a:r>
              <a:rPr lang="ru-RU" altLang="ru-RU" sz="1600" dirty="0"/>
              <a:t>с основными </a:t>
            </a:r>
            <a:r>
              <a:rPr lang="ru-RU" altLang="ru-RU" sz="1600" dirty="0" smtClean="0"/>
              <a:t>правилами, способами и </a:t>
            </a:r>
            <a:r>
              <a:rPr lang="ru-RU" altLang="ru-RU" sz="1600" dirty="0"/>
              <a:t>приёмам работы с </a:t>
            </a:r>
            <a:r>
              <a:rPr lang="ru-RU" altLang="ru-RU" sz="1600" dirty="0" smtClean="0"/>
              <a:t>садовыми и парковыми растениями </a:t>
            </a:r>
          </a:p>
          <a:p>
            <a:pPr eaLnBrk="1" hangingPunct="1">
              <a:defRPr/>
            </a:pPr>
            <a:r>
              <a:rPr lang="ru-RU" altLang="ru-RU" sz="1600" dirty="0" smtClean="0"/>
              <a:t>Формирование умений следования </a:t>
            </a:r>
            <a:r>
              <a:rPr lang="ru-RU" altLang="ru-RU" sz="1600" dirty="0"/>
              <a:t>устным </a:t>
            </a:r>
            <a:r>
              <a:rPr lang="ru-RU" altLang="ru-RU" sz="1600" dirty="0" smtClean="0"/>
              <a:t>инструкциям</a:t>
            </a:r>
            <a:r>
              <a:rPr lang="ru-RU" altLang="ru-RU" sz="1600" dirty="0"/>
              <a:t> </a:t>
            </a:r>
            <a:r>
              <a:rPr lang="ru-RU" altLang="ru-RU" sz="1600" dirty="0" smtClean="0"/>
              <a:t>и </a:t>
            </a:r>
            <a:r>
              <a:rPr lang="ru-RU" altLang="ru-RU" sz="1600" dirty="0"/>
              <a:t>алгоритму выполнения работы</a:t>
            </a:r>
          </a:p>
          <a:p>
            <a:pPr eaLnBrk="1" hangingPunct="1">
              <a:defRPr/>
            </a:pPr>
            <a:r>
              <a:rPr lang="ru-RU" altLang="ru-RU" sz="1600" dirty="0" smtClean="0"/>
              <a:t>Формирование умений использования результатов работы </a:t>
            </a:r>
            <a:r>
              <a:rPr lang="ru-RU" altLang="ru-RU" sz="1600" dirty="0"/>
              <a:t>для развития художественно-эстетического вкуса и интереса к живой природе.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sz="1600" dirty="0"/>
              <a:t>Развивающие:</a:t>
            </a:r>
          </a:p>
          <a:p>
            <a:pPr eaLnBrk="1" hangingPunct="1">
              <a:defRPr/>
            </a:pPr>
            <a:r>
              <a:rPr lang="ru-RU" altLang="ru-RU" sz="1600" dirty="0" smtClean="0"/>
              <a:t>Развитие  трудолюбия, внимания, памяти, наблюдательности, образного мышления</a:t>
            </a:r>
            <a:endParaRPr lang="ru-RU" altLang="ru-RU" sz="1600" dirty="0"/>
          </a:p>
          <a:p>
            <a:pPr eaLnBrk="1" hangingPunct="1">
              <a:defRPr/>
            </a:pPr>
            <a:r>
              <a:rPr lang="ru-RU" altLang="ru-RU" sz="1600" dirty="0" smtClean="0"/>
              <a:t>Развитие  художественного вкуса, творческих способностей, интереса </a:t>
            </a:r>
            <a:r>
              <a:rPr lang="ru-RU" altLang="ru-RU" sz="1600" dirty="0"/>
              <a:t>к окружающему миру, живой </a:t>
            </a:r>
            <a:r>
              <a:rPr lang="ru-RU" altLang="ru-RU" sz="1600" dirty="0" smtClean="0"/>
              <a:t>природе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altLang="ru-RU" sz="1600" dirty="0" smtClean="0"/>
              <a:t>Воспитательные</a:t>
            </a:r>
            <a:r>
              <a:rPr lang="ru-RU" altLang="ru-RU" sz="1600" dirty="0"/>
              <a:t>:</a:t>
            </a:r>
          </a:p>
          <a:p>
            <a:pPr eaLnBrk="1" hangingPunct="1">
              <a:defRPr/>
            </a:pPr>
            <a:r>
              <a:rPr lang="ru-RU" altLang="ru-RU" sz="1600" dirty="0" smtClean="0"/>
              <a:t>воспитание бережного отношения </a:t>
            </a:r>
            <a:r>
              <a:rPr lang="ru-RU" altLang="ru-RU" sz="1600" dirty="0"/>
              <a:t>к </a:t>
            </a:r>
            <a:r>
              <a:rPr lang="ru-RU" altLang="ru-RU" sz="1600" dirty="0" smtClean="0"/>
              <a:t>природе</a:t>
            </a:r>
            <a:endParaRPr lang="ru-RU" altLang="ru-RU" sz="1600" dirty="0"/>
          </a:p>
          <a:p>
            <a:pPr eaLnBrk="1" hangingPunct="1">
              <a:defRPr/>
            </a:pPr>
            <a:r>
              <a:rPr lang="ru-RU" altLang="ru-RU" sz="1600" dirty="0" smtClean="0"/>
              <a:t>создание </a:t>
            </a:r>
            <a:r>
              <a:rPr lang="ru-RU" altLang="ru-RU" sz="1600" dirty="0"/>
              <a:t>познавательных ситуаций, </a:t>
            </a:r>
            <a:r>
              <a:rPr lang="ru-RU" altLang="ru-RU" sz="1600" dirty="0" smtClean="0"/>
              <a:t>расширение кругозора </a:t>
            </a:r>
            <a:r>
              <a:rPr lang="ru-RU" altLang="ru-RU" sz="1600" dirty="0"/>
              <a:t>и </a:t>
            </a:r>
            <a:r>
              <a:rPr lang="ru-RU" altLang="ru-RU" sz="1600" dirty="0" smtClean="0"/>
              <a:t>коммуникативных способностей</a:t>
            </a:r>
            <a:endParaRPr lang="ru-RU" altLang="ru-RU" sz="1600" dirty="0"/>
          </a:p>
          <a:p>
            <a:pPr eaLnBrk="1" hangingPunct="1">
              <a:defRPr/>
            </a:pPr>
            <a:r>
              <a:rPr lang="ru-RU" altLang="ru-RU" sz="1600" dirty="0" smtClean="0"/>
              <a:t>совершенствование трудовых навыков, формирование </a:t>
            </a:r>
            <a:r>
              <a:rPr lang="ru-RU" altLang="ru-RU" sz="1600" dirty="0"/>
              <a:t>культуру труда, </a:t>
            </a:r>
            <a:r>
              <a:rPr lang="ru-RU" altLang="ru-RU" sz="1600" dirty="0" smtClean="0"/>
              <a:t>аккуратности</a:t>
            </a:r>
            <a:r>
              <a:rPr lang="ru-RU" altLang="ru-RU" sz="1600" dirty="0"/>
              <a:t>, </a:t>
            </a:r>
            <a:r>
              <a:rPr lang="ru-RU" altLang="ru-RU" sz="1600" dirty="0" smtClean="0"/>
              <a:t>содержания </a:t>
            </a:r>
            <a:r>
              <a:rPr lang="ru-RU" altLang="ru-RU" sz="1600" dirty="0"/>
              <a:t>в порядке </a:t>
            </a:r>
            <a:r>
              <a:rPr lang="ru-RU" altLang="ru-RU" sz="1600" dirty="0" smtClean="0"/>
              <a:t>выбранных объектов  ухода</a:t>
            </a:r>
            <a:endParaRPr lang="ru-RU" altLang="ru-RU" sz="1600" dirty="0"/>
          </a:p>
          <a:p>
            <a:pPr eaLnBrk="1" hangingPunct="1">
              <a:defRPr/>
            </a:pPr>
            <a:endParaRPr lang="ru-RU" altLang="ru-RU" dirty="0" smtClean="0"/>
          </a:p>
        </p:txBody>
      </p:sp>
      <p:sp>
        <p:nvSpPr>
          <p:cNvPr id="58372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9713" y="1196975"/>
            <a:ext cx="3214687" cy="2570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Гарденотерапия -  это комплексное влияние на улучшение социальной адаптации, реабилитации, корректировки поведения людей</a:t>
            </a:r>
          </a:p>
          <a:p>
            <a:pPr eaLnBrk="1" hangingPunct="1"/>
            <a:r>
              <a:rPr lang="ru-RU" altLang="ru-RU" smtClean="0"/>
              <a:t>Ведущая идея – адаптация детей через приобщение к живой природе, понимание гармонии окружающего мира посредством создания своего маленького «мирка»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740108" y="3573016"/>
            <a:ext cx="1106810" cy="24974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475" y="1916113"/>
            <a:ext cx="1517650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1928813"/>
            <a:ext cx="2457450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396" name="Заголовок 1"/>
          <p:cNvSpPr>
            <a:spLocks noGrp="1"/>
          </p:cNvSpPr>
          <p:nvPr>
            <p:ph type="title"/>
          </p:nvPr>
        </p:nvSpPr>
        <p:spPr bwMode="auto">
          <a:xfrm>
            <a:off x="268288" y="0"/>
            <a:ext cx="8843962" cy="19653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200" smtClean="0"/>
              <a:t>Зоотерапия – восстановление нарушений физического и личностного характера ребенка  путем общения с животным </a:t>
            </a:r>
          </a:p>
        </p:txBody>
      </p:sp>
      <p:pic>
        <p:nvPicPr>
          <p:cNvPr id="5939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8488" y="3927475"/>
            <a:ext cx="1979612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2025" y="1928813"/>
            <a:ext cx="15240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399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113" y="4508500"/>
            <a:ext cx="2586037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400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7475" y="4075113"/>
            <a:ext cx="27178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1" name="Рисунок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02163" y="1928813"/>
            <a:ext cx="2584450" cy="199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2" name="Picture 4"/>
          <p:cNvPicPr>
            <a:picLocks noChangeAspect="1" noChangeArrowheads="1"/>
          </p:cNvPicPr>
          <p:nvPr/>
        </p:nvPicPr>
        <p:blipFill>
          <a:blip r:embed="rId9" cstate="print"/>
          <a:srcRect b="-5"/>
          <a:stretch>
            <a:fillRect/>
          </a:stretch>
        </p:blipFill>
        <p:spPr bwMode="auto">
          <a:xfrm>
            <a:off x="7312025" y="5743575"/>
            <a:ext cx="168275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2538" y="3722688"/>
            <a:ext cx="1912937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419" name="Заголовок 1"/>
          <p:cNvSpPr>
            <a:spLocks noGrp="1"/>
          </p:cNvSpPr>
          <p:nvPr>
            <p:ph type="title"/>
          </p:nvPr>
        </p:nvSpPr>
        <p:spPr bwMode="auto">
          <a:xfrm>
            <a:off x="468313" y="333375"/>
            <a:ext cx="3008312" cy="5969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Зоотерапия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3443288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ru-RU" sz="1600" dirty="0" smtClean="0"/>
              <a:t>  Программа семейного отдыха с использованием </a:t>
            </a:r>
            <a:r>
              <a:rPr lang="ru-RU" sz="1600" dirty="0" err="1" smtClean="0"/>
              <a:t>зоотерапии</a:t>
            </a:r>
            <a:endParaRPr lang="ru-RU" sz="1600" dirty="0" smtClean="0"/>
          </a:p>
          <a:p>
            <a:pPr eaLnBrk="1" hangingPunct="1">
              <a:defRPr/>
            </a:pPr>
            <a:r>
              <a:rPr lang="ru-RU" sz="1600" dirty="0" smtClean="0"/>
              <a:t>Прибытие </a:t>
            </a:r>
            <a:r>
              <a:rPr lang="ru-RU" sz="1600" dirty="0"/>
              <a:t>в </a:t>
            </a:r>
            <a:r>
              <a:rPr lang="ru-RU" sz="1600" dirty="0" smtClean="0"/>
              <a:t>деревню </a:t>
            </a:r>
            <a:r>
              <a:rPr lang="ru-RU" sz="1600" dirty="0" err="1" smtClean="0"/>
              <a:t>Гораи</a:t>
            </a:r>
            <a:r>
              <a:rPr lang="ru-RU" sz="1600" dirty="0" smtClean="0"/>
              <a:t> Островского района, </a:t>
            </a:r>
            <a:r>
              <a:rPr lang="ru-RU" sz="1600" dirty="0"/>
              <a:t>встреча </a:t>
            </a:r>
            <a:r>
              <a:rPr lang="ru-RU" sz="1600" dirty="0" smtClean="0"/>
              <a:t>с хозяевами</a:t>
            </a:r>
            <a:r>
              <a:rPr lang="ru-RU" sz="1600" dirty="0"/>
              <a:t>, знакомство с </a:t>
            </a:r>
            <a:r>
              <a:rPr lang="ru-RU" sz="1600" dirty="0" smtClean="0"/>
              <a:t>усадьбой</a:t>
            </a:r>
            <a:endParaRPr lang="ru-RU" sz="1600" dirty="0"/>
          </a:p>
          <a:p>
            <a:pPr eaLnBrk="1" hangingPunct="1">
              <a:defRPr/>
            </a:pPr>
            <a:r>
              <a:rPr lang="ru-RU" sz="1600" dirty="0"/>
              <a:t>Инструктаж о правилах </a:t>
            </a:r>
            <a:r>
              <a:rPr lang="ru-RU" sz="1600" dirty="0" smtClean="0"/>
              <a:t>поведения на пасеке </a:t>
            </a:r>
            <a:r>
              <a:rPr lang="ru-RU" sz="1600" dirty="0"/>
              <a:t>и общения с </a:t>
            </a:r>
            <a:r>
              <a:rPr lang="ru-RU" sz="1600" dirty="0" smtClean="0"/>
              <a:t>животными (козами, кроликами)</a:t>
            </a:r>
            <a:endParaRPr lang="ru-RU" sz="1600" dirty="0"/>
          </a:p>
          <a:p>
            <a:pPr eaLnBrk="1" hangingPunct="1">
              <a:defRPr/>
            </a:pPr>
            <a:r>
              <a:rPr lang="ru-RU" sz="1600" dirty="0"/>
              <a:t>Непосредственное общение с животными по выбору </a:t>
            </a:r>
            <a:r>
              <a:rPr lang="ru-RU" sz="1600" dirty="0" smtClean="0"/>
              <a:t>(козы</a:t>
            </a:r>
            <a:r>
              <a:rPr lang="ru-RU" sz="1600" dirty="0"/>
              <a:t>, кролики, куры) или со всеми по </a:t>
            </a:r>
            <a:r>
              <a:rPr lang="ru-RU" sz="1600" dirty="0" smtClean="0"/>
              <a:t>очереди: кормление  </a:t>
            </a:r>
            <a:r>
              <a:rPr lang="ru-RU" sz="1600" dirty="0"/>
              <a:t>животных, </a:t>
            </a:r>
            <a:r>
              <a:rPr lang="ru-RU" sz="1600" dirty="0" smtClean="0"/>
              <a:t>тактильный контакт – можно гладить</a:t>
            </a:r>
            <a:r>
              <a:rPr lang="ru-RU" sz="1600" dirty="0"/>
              <a:t>, </a:t>
            </a:r>
            <a:r>
              <a:rPr lang="ru-RU" sz="1600" dirty="0" smtClean="0"/>
              <a:t>кормить, производить </a:t>
            </a:r>
            <a:r>
              <a:rPr lang="ru-RU" sz="1600" dirty="0"/>
              <a:t>фото – </a:t>
            </a:r>
            <a:r>
              <a:rPr lang="ru-RU" sz="1600" dirty="0" smtClean="0"/>
              <a:t>видеосъёмку</a:t>
            </a:r>
            <a:endParaRPr lang="ru-RU" sz="1600" dirty="0"/>
          </a:p>
          <a:p>
            <a:pPr eaLnBrk="1" hangingPunct="1">
              <a:defRPr/>
            </a:pPr>
            <a:r>
              <a:rPr lang="ru-RU" sz="1600" dirty="0"/>
              <a:t>Экскурсия </a:t>
            </a:r>
            <a:r>
              <a:rPr lang="ru-RU" sz="1600" dirty="0" smtClean="0"/>
              <a:t>на пасеку</a:t>
            </a:r>
            <a:endParaRPr lang="ru-RU" sz="1600" dirty="0"/>
          </a:p>
        </p:txBody>
      </p:sp>
      <p:sp>
        <p:nvSpPr>
          <p:cNvPr id="60421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388" y="868363"/>
            <a:ext cx="3357562" cy="55133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Использование положительного  влияния животных на здоровье и душевное состояние человека</a:t>
            </a:r>
          </a:p>
          <a:p>
            <a:pPr eaLnBrk="1" hangingPunct="1"/>
            <a:r>
              <a:rPr lang="ru-RU" altLang="ru-RU" smtClean="0"/>
              <a:t>Общение с животными  способствуют гармонизации  межличностных отношений</a:t>
            </a:r>
          </a:p>
          <a:p>
            <a:pPr eaLnBrk="1" hangingPunct="1"/>
            <a:r>
              <a:rPr lang="ru-RU" altLang="ru-RU" smtClean="0"/>
              <a:t>Животные ассоциируются у детей с благоприятной семейной ситуацией, любовью, отсутствием конфликтов и враждебности</a:t>
            </a:r>
          </a:p>
          <a:p>
            <a:pPr eaLnBrk="1" hangingPunct="1"/>
            <a:r>
              <a:rPr lang="ru-RU" altLang="ru-RU" smtClean="0"/>
              <a:t>Контакты с животными позволяют личности формировать новые способы взаимодействия с действительность</a:t>
            </a:r>
          </a:p>
          <a:p>
            <a:pPr eaLnBrk="1" hangingPunct="1"/>
            <a:r>
              <a:rPr lang="ru-RU" altLang="ru-RU" smtClean="0"/>
              <a:t>Взаимодействуя с животным, человек понимает, что может сам  контактировать с природой, создавать новые пути общения, говорит себе «Я могу!»</a:t>
            </a:r>
          </a:p>
          <a:p>
            <a:pPr eaLnBrk="1" hangingPunct="1"/>
            <a:r>
              <a:rPr lang="ru-RU" altLang="ru-RU" smtClean="0"/>
              <a:t>Взаимодействие с животными позволяет удовлетворить потребность быть значимым для других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604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5313" y="4938713"/>
            <a:ext cx="2519362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2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9325" y="5373688"/>
            <a:ext cx="191928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2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53263" y="3933825"/>
            <a:ext cx="1905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93663"/>
            <a:ext cx="7869237" cy="1376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Музыкотерапия, костры дружбы  -психологическая разгрузка обучение культуре общения</a:t>
            </a:r>
            <a:endParaRPr lang="ru-RU" dirty="0"/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" y="2138363"/>
            <a:ext cx="2773363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44" name="TextBox 2"/>
          <p:cNvSpPr txBox="1">
            <a:spLocks noChangeArrowheads="1"/>
          </p:cNvSpPr>
          <p:nvPr/>
        </p:nvSpPr>
        <p:spPr bwMode="auto">
          <a:xfrm>
            <a:off x="3187700" y="2276475"/>
            <a:ext cx="256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Песни у костра</a:t>
            </a:r>
          </a:p>
        </p:txBody>
      </p:sp>
      <p:pic>
        <p:nvPicPr>
          <p:cNvPr id="6144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2060575"/>
            <a:ext cx="2974975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0400" y="4300538"/>
            <a:ext cx="3248025" cy="24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51013" y="4318000"/>
            <a:ext cx="2551112" cy="243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8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54413" y="2662238"/>
            <a:ext cx="18319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5"/>
          <p:cNvSpPr>
            <a:spLocks noChangeArrowheads="1"/>
          </p:cNvSpPr>
          <p:nvPr/>
        </p:nvSpPr>
        <p:spPr bwMode="auto">
          <a:xfrm>
            <a:off x="1979613" y="115888"/>
            <a:ext cx="6913562" cy="629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300" b="1">
                <a:latin typeface="Times New Roman" pitchFamily="18" charset="0"/>
                <a:cs typeface="Times New Roman" pitchFamily="18" charset="0"/>
              </a:rPr>
              <a:t>Структурный состав "Эффектон Студио"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Психологические методики структурированные по группам свойств и качеств личности.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Единая база результатов.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Менеджер профилей.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Статистический анализ данных.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Упражнения и методические рекомендации.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Печать бланков.</a:t>
            </a:r>
          </a:p>
          <a:p>
            <a:pPr eaLnBrk="1" hangingPunct="1"/>
            <a:r>
              <a:rPr lang="ru-RU" altLang="ru-RU" sz="1300" b="1">
                <a:latin typeface="Times New Roman" pitchFamily="18" charset="0"/>
                <a:cs typeface="Times New Roman" pitchFamily="18" charset="0"/>
              </a:rPr>
              <a:t>Методический состав "Эффектон Студио" — более 150 методик: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для оценки точностных, скоростных качеств и работоспособности человека;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для исследования когнитивных свойств, в т. ч. свойств внимания, памяти, интеллекта;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для изучения личностных черт и качеств, характерологических особенностей;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для оценки профессиональных предпочтений, склонностей, интересов, профессионально важных качеств;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для изучения поведенческих характеристик и особенностей групповых взаимоотношений;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для исследования текущего психоэмоционального состояния;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для коррекции и развития отдельных свойств внимания, памяти, умственной работоспособности (здоровьесберегающие методики и упражнения).</a:t>
            </a:r>
          </a:p>
          <a:p>
            <a:pPr eaLnBrk="1" hangingPunct="1"/>
            <a:r>
              <a:rPr lang="ru-RU" altLang="ru-RU" sz="1300" b="1">
                <a:latin typeface="Times New Roman" pitchFamily="18" charset="0"/>
                <a:cs typeface="Times New Roman" pitchFamily="18" charset="0"/>
              </a:rPr>
              <a:t>Работа с различными категориями населения</a:t>
            </a:r>
          </a:p>
          <a:p>
            <a:pPr eaLnBrk="1" hangingPunct="1"/>
            <a:r>
              <a:rPr lang="ru-RU" altLang="ru-RU" sz="1300">
                <a:latin typeface="Times New Roman" pitchFamily="18" charset="0"/>
                <a:cs typeface="Times New Roman" pitchFamily="18" charset="0"/>
              </a:rPr>
              <a:t>Комплекс "Эффектон Студио" адаптирован для работы с различными категориями граждан, нуждающихся в социальной защите. Специалист-психолог, а также социальный педагог  может воспользоваться предложенными тестовыми батареями или легко конструировать собственные, приспосабливая психодиагностический комплекс "Эффектон Студио" для своей специфики работы в зависимости от поставленных целей и задач в консультативной, диагностической и коррекционной работе, от временного фактора и других условий работы.</a:t>
            </a:r>
          </a:p>
          <a:p>
            <a:pPr eaLnBrk="1" hangingPunct="1"/>
            <a:r>
              <a:rPr lang="ru-RU" altLang="ru-RU" sz="1300" b="1">
                <a:latin typeface="Times New Roman" pitchFamily="18" charset="0"/>
                <a:cs typeface="Times New Roman" pitchFamily="18" charset="0"/>
              </a:rPr>
              <a:t>Работа с семьей и детьми</a:t>
            </a:r>
            <a:endParaRPr lang="ru-RU" altLang="ru-RU" sz="13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1300" u="sng">
                <a:latin typeface="Times New Roman" pitchFamily="18" charset="0"/>
                <a:cs typeface="Times New Roman" pitchFamily="18" charset="0"/>
              </a:rPr>
              <a:t>В работе с несовершеннолетними (дети из неблагополучных семей, трудные подростки, несовершеннолетние правонарушители и др.) одним из важнейших аспектов является мотивационный. Без положительной мотивации невозможно проводить коррекцию, работать над повышением уровня социальной адаптированности ребенка, оказавшейся в трудной жизненной ситуации</a:t>
            </a:r>
            <a:r>
              <a:rPr lang="ru-RU" altLang="ru-RU" sz="1200" u="sng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Мастер-класс «</a:t>
            </a:r>
            <a:r>
              <a:rPr lang="ru-RU" dirty="0" err="1" smtClean="0"/>
              <a:t>Юнкоры</a:t>
            </a:r>
            <a:r>
              <a:rPr lang="ru-RU" dirty="0" smtClean="0"/>
              <a:t>» – обучение основам журналистики</a:t>
            </a:r>
            <a:endParaRPr lang="ru-RU" dirty="0"/>
          </a:p>
        </p:txBody>
      </p:sp>
      <p:pic>
        <p:nvPicPr>
          <p:cNvPr id="624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525" y="1541463"/>
            <a:ext cx="181768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2213" y="1541463"/>
            <a:ext cx="2219325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538" y="4324350"/>
            <a:ext cx="1884362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7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5213" y="4232275"/>
            <a:ext cx="2000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71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27563" y="4232275"/>
            <a:ext cx="196532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72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72275" y="4232275"/>
            <a:ext cx="200025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73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65425" y="1620838"/>
            <a:ext cx="3140075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2400" smtClean="0"/>
              <a:t>Мастер-класс «Очумелые ручки» – восстановление детско-родительских отношений в процессе совместной деятельности</a:t>
            </a:r>
          </a:p>
        </p:txBody>
      </p:sp>
      <p:pic>
        <p:nvPicPr>
          <p:cNvPr id="6349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1681163"/>
            <a:ext cx="30988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4292600"/>
            <a:ext cx="3252787" cy="243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3463" y="4238625"/>
            <a:ext cx="2395537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9013" y="1681163"/>
            <a:ext cx="30988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7625" y="1341438"/>
            <a:ext cx="1285875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200" smtClean="0"/>
              <a:t>Приобщение к культурным ценностям – организация семейного досуга</a:t>
            </a:r>
          </a:p>
        </p:txBody>
      </p:sp>
      <p:pic>
        <p:nvPicPr>
          <p:cNvPr id="6451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7238" y="1306513"/>
            <a:ext cx="24733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1979613" y="1622425"/>
            <a:ext cx="1008062" cy="863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4533900" y="3573463"/>
            <a:ext cx="0" cy="11509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867400" y="1866900"/>
            <a:ext cx="1555750" cy="6492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584450" y="4868863"/>
            <a:ext cx="3900488" cy="1512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>
                <a:solidFill>
                  <a:schemeClr val="tx1"/>
                </a:solidFill>
              </a:rPr>
              <a:t>Общественно-значимые мероприятия</a:t>
            </a:r>
          </a:p>
        </p:txBody>
      </p:sp>
      <p:sp>
        <p:nvSpPr>
          <p:cNvPr id="9" name="Овал 8"/>
          <p:cNvSpPr/>
          <p:nvPr/>
        </p:nvSpPr>
        <p:spPr>
          <a:xfrm>
            <a:off x="6811963" y="2565400"/>
            <a:ext cx="1981200" cy="1511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>
                <a:solidFill>
                  <a:schemeClr val="tx1"/>
                </a:solidFill>
              </a:rPr>
              <a:t>Экскурсии и прогулки</a:t>
            </a:r>
          </a:p>
        </p:txBody>
      </p:sp>
      <p:sp>
        <p:nvSpPr>
          <p:cNvPr id="10" name="Овал 9"/>
          <p:cNvSpPr/>
          <p:nvPr/>
        </p:nvSpPr>
        <p:spPr>
          <a:xfrm>
            <a:off x="755650" y="2565400"/>
            <a:ext cx="1979613" cy="1511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dirty="0">
                <a:solidFill>
                  <a:schemeClr val="tx1"/>
                </a:solidFill>
              </a:rPr>
              <a:t>Клуб выходного дня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88913"/>
            <a:ext cx="8229600" cy="9366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Программы «Выходного дня»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98950" y="1125538"/>
            <a:ext cx="4546600" cy="5141912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Tx/>
              <a:buNone/>
              <a:defRPr/>
            </a:pPr>
            <a:r>
              <a:rPr lang="ru-RU" sz="1700" kern="1200" dirty="0" smtClean="0"/>
              <a:t>           Экскурсии: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700" kern="1200" dirty="0" smtClean="0"/>
              <a:t>Музей </a:t>
            </a:r>
            <a:r>
              <a:rPr lang="ru-RU" sz="1700" kern="1200" dirty="0"/>
              <a:t>«Линия Сталина» с целью военно-патриотического воспитания, </a:t>
            </a:r>
            <a:endParaRPr lang="ru-RU" sz="1700" kern="1200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700" kern="1200" dirty="0" smtClean="0"/>
              <a:t> </a:t>
            </a:r>
            <a:r>
              <a:rPr lang="ru-RU" sz="1700" kern="1200" dirty="0"/>
              <a:t>женский Спаса Казанский монастырь, с целью пропаганды семейных ценностей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Tx/>
              <a:buNone/>
              <a:defRPr/>
            </a:pPr>
            <a:r>
              <a:rPr lang="ru-RU" sz="1700" kern="1200" dirty="0"/>
              <a:t>          </a:t>
            </a:r>
            <a:r>
              <a:rPr lang="ru-RU" sz="1700" kern="1200" dirty="0" smtClean="0"/>
              <a:t>Социально </a:t>
            </a:r>
            <a:r>
              <a:rPr lang="ru-RU" sz="1700" kern="1200" dirty="0"/>
              <a:t>значимые мероприятия: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700" kern="1200" dirty="0"/>
              <a:t>Международный день семьи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700" kern="1200" dirty="0"/>
              <a:t>Восстановление парка бывшей дворянской усадьбы конца XVIII  века, расположенного в д. </a:t>
            </a:r>
            <a:r>
              <a:rPr lang="ru-RU" sz="1700" kern="1200" dirty="0" err="1"/>
              <a:t>Гораи</a:t>
            </a:r>
            <a:r>
              <a:rPr lang="ru-RU" sz="1700" kern="1200" dirty="0"/>
              <a:t> Островского района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Tx/>
              <a:buNone/>
              <a:defRPr/>
            </a:pPr>
            <a:r>
              <a:rPr lang="ru-RU" sz="1700" kern="1200" dirty="0"/>
              <a:t>           </a:t>
            </a:r>
            <a:r>
              <a:rPr lang="ru-RU" sz="1700" kern="1200" dirty="0" smtClean="0"/>
              <a:t>Спортивно-массовые мероприятия</a:t>
            </a:r>
            <a:r>
              <a:rPr lang="ru-RU" sz="1700" kern="1200" dirty="0"/>
              <a:t>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700" kern="1200" dirty="0"/>
              <a:t>«Веселые старты»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700" kern="1200" dirty="0"/>
              <a:t>«Папа, мама, я – дружная семья»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rgbClr val="31B6FD"/>
              </a:buClr>
              <a:buSzPct val="100000"/>
              <a:buFont typeface="Symbol" pitchFamily="18" charset="2"/>
              <a:buChar char=""/>
              <a:defRPr/>
            </a:pPr>
            <a:r>
              <a:rPr lang="ru-RU" sz="1700" kern="1200" dirty="0"/>
              <a:t>тренировочные игры и участие в районном турнире  по дворовому футболу 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65540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052513"/>
            <a:ext cx="2906713" cy="1728787"/>
          </a:xfrm>
          <a:noFill/>
          <a:ln>
            <a:miter lim="800000"/>
            <a:headEnd/>
            <a:tailEnd/>
          </a:ln>
        </p:spPr>
      </p:pic>
      <p:pic>
        <p:nvPicPr>
          <p:cNvPr id="6554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5000625"/>
            <a:ext cx="3140075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2852738"/>
            <a:ext cx="273685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3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45450" y="4581525"/>
            <a:ext cx="107315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2622550"/>
            <a:ext cx="328771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6563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88913"/>
            <a:ext cx="8229600" cy="13684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Массовые мероприятия</a:t>
            </a:r>
          </a:p>
        </p:txBody>
      </p:sp>
      <p:sp>
        <p:nvSpPr>
          <p:cNvPr id="66564" name="Объект 3"/>
          <p:cNvSpPr>
            <a:spLocks noGrp="1"/>
          </p:cNvSpPr>
          <p:nvPr>
            <p:ph sz="half" idx="2"/>
          </p:nvPr>
        </p:nvSpPr>
        <p:spPr bwMode="auto">
          <a:xfrm>
            <a:off x="4932363" y="1125538"/>
            <a:ext cx="4038600" cy="16557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000" smtClean="0"/>
              <a:t>Продуктивное общение и взаимодействие групп  «взрослый (наставник) – родитель - подросток»</a:t>
            </a:r>
          </a:p>
          <a:p>
            <a:pPr eaLnBrk="1" hangingPunct="1"/>
            <a:endParaRPr lang="ru-RU" altLang="ru-RU" smtClean="0"/>
          </a:p>
        </p:txBody>
      </p:sp>
      <p:pic>
        <p:nvPicPr>
          <p:cNvPr id="6656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5013325"/>
            <a:ext cx="5299075" cy="1576388"/>
          </a:xfrm>
          <a:noFill/>
          <a:ln>
            <a:miter lim="800000"/>
            <a:headEnd/>
            <a:tailEnd/>
          </a:ln>
        </p:spPr>
      </p:pic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2622550"/>
            <a:ext cx="1728788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868363"/>
            <a:ext cx="3508375" cy="23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Общественно-значимые мероприятия </a:t>
            </a:r>
            <a:endParaRPr lang="ru-RU" dirty="0"/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575" y="1276350"/>
            <a:ext cx="2335213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8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24163" y="1722438"/>
            <a:ext cx="2209800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8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2663" y="1127125"/>
            <a:ext cx="1573212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9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88200" y="5324475"/>
            <a:ext cx="1862138" cy="139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91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713" y="3689350"/>
            <a:ext cx="25050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92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89225" y="4738688"/>
            <a:ext cx="2427288" cy="182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3" name="TextBox 2"/>
          <p:cNvSpPr txBox="1">
            <a:spLocks noChangeArrowheads="1"/>
          </p:cNvSpPr>
          <p:nvPr/>
        </p:nvSpPr>
        <p:spPr bwMode="auto">
          <a:xfrm>
            <a:off x="361950" y="5745163"/>
            <a:ext cx="2335213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Международный день борьбы с наркоманией</a:t>
            </a:r>
          </a:p>
        </p:txBody>
      </p:sp>
      <p:sp>
        <p:nvSpPr>
          <p:cNvPr id="67594" name="TextBox 3"/>
          <p:cNvSpPr txBox="1">
            <a:spLocks noChangeArrowheads="1"/>
          </p:cNvSpPr>
          <p:nvPr/>
        </p:nvSpPr>
        <p:spPr bwMode="auto">
          <a:xfrm>
            <a:off x="7310438" y="3352800"/>
            <a:ext cx="16176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День семьи, любви и верности</a:t>
            </a:r>
          </a:p>
        </p:txBody>
      </p:sp>
      <p:sp>
        <p:nvSpPr>
          <p:cNvPr id="67595" name="TextBox 4"/>
          <p:cNvSpPr txBox="1">
            <a:spLocks noChangeArrowheads="1"/>
          </p:cNvSpPr>
          <p:nvPr/>
        </p:nvSpPr>
        <p:spPr bwMode="auto">
          <a:xfrm>
            <a:off x="361950" y="2971800"/>
            <a:ext cx="2092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День физкультурника</a:t>
            </a:r>
          </a:p>
        </p:txBody>
      </p:sp>
      <p:sp>
        <p:nvSpPr>
          <p:cNvPr id="67596" name="TextBox 5"/>
          <p:cNvSpPr txBox="1">
            <a:spLocks noChangeArrowheads="1"/>
          </p:cNvSpPr>
          <p:nvPr/>
        </p:nvSpPr>
        <p:spPr bwMode="auto">
          <a:xfrm>
            <a:off x="2697163" y="3452813"/>
            <a:ext cx="26844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День города Остров</a:t>
            </a:r>
          </a:p>
        </p:txBody>
      </p:sp>
      <p:pic>
        <p:nvPicPr>
          <p:cNvPr id="67597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16513" y="1722438"/>
            <a:ext cx="218122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98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2413" y="4065588"/>
            <a:ext cx="2000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99" name="Picture 10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163" y="2903538"/>
            <a:ext cx="176371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Экскурсии и прогулки</a:t>
            </a:r>
          </a:p>
        </p:txBody>
      </p:sp>
      <p:pic>
        <p:nvPicPr>
          <p:cNvPr id="686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6800" y="1358900"/>
            <a:ext cx="21637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500" y="1358900"/>
            <a:ext cx="2165350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9138" y="1358900"/>
            <a:ext cx="2138362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8614" name="TextBox 2"/>
          <p:cNvSpPr txBox="1">
            <a:spLocks noChangeArrowheads="1"/>
          </p:cNvSpPr>
          <p:nvPr/>
        </p:nvSpPr>
        <p:spPr bwMode="auto">
          <a:xfrm>
            <a:off x="1619250" y="3141663"/>
            <a:ext cx="6262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Историко-культурный комплекс </a:t>
            </a:r>
          </a:p>
          <a:p>
            <a:pPr algn="ctr" eaLnBrk="1" hangingPunct="1"/>
            <a:r>
              <a:rPr lang="ru-RU" altLang="ru-RU"/>
              <a:t>«Линия Сталина» д. Холматка Островского района</a:t>
            </a:r>
          </a:p>
        </p:txBody>
      </p:sp>
      <p:pic>
        <p:nvPicPr>
          <p:cNvPr id="6861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388" y="1358900"/>
            <a:ext cx="2160587" cy="160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6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550" y="4005263"/>
            <a:ext cx="2225675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7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78200" y="4003675"/>
            <a:ext cx="2227263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8" name="Picture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7400" y="4003675"/>
            <a:ext cx="2227263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9" name="TextBox 2"/>
          <p:cNvSpPr txBox="1">
            <a:spLocks noChangeArrowheads="1"/>
          </p:cNvSpPr>
          <p:nvPr/>
        </p:nvSpPr>
        <p:spPr bwMode="auto">
          <a:xfrm>
            <a:off x="1454150" y="5876925"/>
            <a:ext cx="62626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Военно-исторический  краеведческий музей</a:t>
            </a:r>
          </a:p>
          <a:p>
            <a:pPr algn="ctr" eaLnBrk="1" hangingPunct="1"/>
            <a:r>
              <a:rPr lang="ru-RU" altLang="ru-RU"/>
              <a:t>г. Остров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Экскурсии и прогулки</a:t>
            </a:r>
          </a:p>
        </p:txBody>
      </p:sp>
      <p:pic>
        <p:nvPicPr>
          <p:cNvPr id="696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300" y="1208088"/>
            <a:ext cx="29749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05038"/>
            <a:ext cx="2660650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51638" y="908050"/>
            <a:ext cx="2138362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67125" y="3986213"/>
            <a:ext cx="2528888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4588" y="3978275"/>
            <a:ext cx="29352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40" name="TextBox 2"/>
          <p:cNvSpPr txBox="1">
            <a:spLocks noChangeArrowheads="1"/>
          </p:cNvSpPr>
          <p:nvPr/>
        </p:nvSpPr>
        <p:spPr bwMode="auto">
          <a:xfrm>
            <a:off x="3646488" y="6161088"/>
            <a:ext cx="50482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Спаса–Казанский женский монастырь </a:t>
            </a:r>
          </a:p>
          <a:p>
            <a:pPr algn="ctr" eaLnBrk="1" hangingPunct="1"/>
            <a:r>
              <a:rPr lang="ru-RU" altLang="ru-RU"/>
              <a:t>г. Остров</a:t>
            </a:r>
          </a:p>
        </p:txBody>
      </p:sp>
      <p:sp>
        <p:nvSpPr>
          <p:cNvPr id="69641" name="TextBox 3"/>
          <p:cNvSpPr txBox="1">
            <a:spLocks noChangeArrowheads="1"/>
          </p:cNvSpPr>
          <p:nvPr/>
        </p:nvSpPr>
        <p:spPr bwMode="auto">
          <a:xfrm>
            <a:off x="155575" y="6022975"/>
            <a:ext cx="3389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Знакомство с местными ремесленниками</a:t>
            </a:r>
          </a:p>
        </p:txBody>
      </p:sp>
      <p:pic>
        <p:nvPicPr>
          <p:cNvPr id="6964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5575" y="3810000"/>
            <a:ext cx="166370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643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68500" y="3803650"/>
            <a:ext cx="1662113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Социальные партнеры</a:t>
            </a:r>
          </a:p>
        </p:txBody>
      </p:sp>
      <p:sp>
        <p:nvSpPr>
          <p:cNvPr id="70659" name="Объект 3"/>
          <p:cNvSpPr>
            <a:spLocks noGrp="1"/>
          </p:cNvSpPr>
          <p:nvPr>
            <p:ph sz="half" idx="2"/>
          </p:nvPr>
        </p:nvSpPr>
        <p:spPr bwMode="auto">
          <a:xfrm>
            <a:off x="3278188" y="1309688"/>
            <a:ext cx="4038600" cy="35290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000" smtClean="0"/>
              <a:t>ГБОУ Псковской области «Областной центр семьи»</a:t>
            </a:r>
          </a:p>
          <a:p>
            <a:pPr eaLnBrk="1" hangingPunct="1"/>
            <a:r>
              <a:rPr lang="ru-RU" altLang="ru-RU" sz="2000" smtClean="0"/>
              <a:t>Центр реабилитации и психологической поддержки «Ручей» Псковская область</a:t>
            </a:r>
          </a:p>
          <a:p>
            <a:pPr eaLnBrk="1" hangingPunct="1"/>
            <a:r>
              <a:rPr lang="ru-RU" altLang="ru-RU" sz="2000" smtClean="0"/>
              <a:t>ГБУЗ Областной центр Медицинской профилактики Псковской области </a:t>
            </a:r>
          </a:p>
          <a:p>
            <a:pPr eaLnBrk="1" hangingPunct="1"/>
            <a:r>
              <a:rPr lang="ru-RU" altLang="ru-RU" sz="2000" smtClean="0"/>
              <a:t>Псковский филиал  Академии ФСИН России </a:t>
            </a:r>
          </a:p>
          <a:p>
            <a:pPr eaLnBrk="1" hangingPunct="1"/>
            <a:endParaRPr lang="ru-RU" altLang="ru-RU" sz="2000" smtClean="0"/>
          </a:p>
          <a:p>
            <a:pPr eaLnBrk="1" hangingPunct="1"/>
            <a:endParaRPr lang="ru-RU" altLang="ru-RU" sz="2000" smtClean="0"/>
          </a:p>
          <a:p>
            <a:pPr eaLnBrk="1" hangingPunct="1"/>
            <a:endParaRPr lang="ru-RU" altLang="ru-RU" sz="2000" smtClean="0"/>
          </a:p>
        </p:txBody>
      </p:sp>
      <p:pic>
        <p:nvPicPr>
          <p:cNvPr id="70660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4868863"/>
            <a:ext cx="3284537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661" name="Picture 1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713" y="1052513"/>
            <a:ext cx="1514475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2025650"/>
            <a:ext cx="1774825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3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550" y="2827338"/>
            <a:ext cx="1993900" cy="199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4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413" y="5121275"/>
            <a:ext cx="2016125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724400"/>
            <a:ext cx="5486400" cy="6429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smtClean="0"/>
              <a:t>Муниципальное образование «Островский район» Псковской области</a:t>
            </a:r>
          </a:p>
        </p:txBody>
      </p:sp>
      <p:sp>
        <p:nvSpPr>
          <p:cNvPr id="71683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476375" y="5367338"/>
            <a:ext cx="6119813" cy="108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smtClean="0"/>
              <a:t>Консультант Администрации Островского района  - ответственный секретарь Комиссия по делам несовершеннолетних и защите их прав</a:t>
            </a:r>
          </a:p>
          <a:p>
            <a:pPr algn="ctr"/>
            <a:r>
              <a:rPr lang="ru-RU" altLang="ru-RU" smtClean="0"/>
              <a:t>Хоронеко Наталья Михайловна </a:t>
            </a:r>
            <a:r>
              <a:rPr lang="en-US" altLang="ru-RU" smtClean="0">
                <a:hlinkClick r:id="rId2"/>
              </a:rPr>
              <a:t>kdn@ostrov.reg60.ru</a:t>
            </a:r>
            <a:r>
              <a:rPr lang="en-US" altLang="ru-RU" smtClean="0"/>
              <a:t> </a:t>
            </a:r>
            <a:endParaRPr lang="ru-RU" altLang="ru-RU" smtClean="0"/>
          </a:p>
          <a:p>
            <a:pPr algn="ctr"/>
            <a:r>
              <a:rPr lang="ru-RU" altLang="ru-RU" smtClean="0"/>
              <a:t>Псковская область г. Остров, ул. Островских молодогвардейцев, д. 1</a:t>
            </a:r>
          </a:p>
          <a:p>
            <a:pPr algn="ctr"/>
            <a:endParaRPr lang="ru-RU" altLang="ru-RU" smtClean="0"/>
          </a:p>
          <a:p>
            <a:pPr algn="ctr"/>
            <a:endParaRPr lang="ru-RU" altLang="ru-RU" smtClean="0"/>
          </a:p>
        </p:txBody>
      </p:sp>
      <p:pic>
        <p:nvPicPr>
          <p:cNvPr id="7168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noFill/>
          <a:ln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25400"/>
            <a:ext cx="8229600" cy="25923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Комплексная социальная,  психолого-медико-педагогическая диагностика</a:t>
            </a:r>
          </a:p>
        </p:txBody>
      </p:sp>
      <p:sp>
        <p:nvSpPr>
          <p:cNvPr id="6147" name="Объект 2"/>
          <p:cNvSpPr>
            <a:spLocks noGrp="1"/>
          </p:cNvSpPr>
          <p:nvPr>
            <p:ph sz="half" idx="1"/>
          </p:nvPr>
        </p:nvSpPr>
        <p:spPr bwMode="auto">
          <a:xfrm>
            <a:off x="323850" y="2133600"/>
            <a:ext cx="4038600" cy="465296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  <a:defRPr/>
            </a:pPr>
            <a:r>
              <a:rPr lang="ru-RU" altLang="ru-RU" sz="1800" b="1" dirty="0" smtClean="0"/>
              <a:t>Мониторинг целевой группы:</a:t>
            </a: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800" dirty="0"/>
              <a:t>Анкета социальной адаптации (для родителей)</a:t>
            </a: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800" dirty="0" smtClean="0"/>
              <a:t>методики  </a:t>
            </a:r>
            <a:r>
              <a:rPr lang="ru-RU" altLang="ru-RU" sz="1800" dirty="0"/>
              <a:t>"ЭФФЕКТОН"</a:t>
            </a: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800" dirty="0" smtClean="0"/>
              <a:t>Тест </a:t>
            </a:r>
            <a:r>
              <a:rPr lang="ru-RU" altLang="ru-RU" sz="1800" dirty="0"/>
              <a:t>родительского отношения (для родителей)</a:t>
            </a: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800" dirty="0" smtClean="0"/>
              <a:t>МЦВ </a:t>
            </a:r>
            <a:r>
              <a:rPr lang="ru-RU" altLang="ru-RU" sz="1800" dirty="0" err="1"/>
              <a:t>Люшера</a:t>
            </a:r>
            <a:endParaRPr lang="ru-RU" altLang="ru-RU" sz="1800" dirty="0"/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800" dirty="0" smtClean="0"/>
              <a:t>Опросник </a:t>
            </a:r>
            <a:r>
              <a:rPr lang="ru-RU" altLang="ru-RU" sz="1800" dirty="0"/>
              <a:t>САН</a:t>
            </a: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800" dirty="0" smtClean="0"/>
              <a:t>Методика </a:t>
            </a:r>
            <a:r>
              <a:rPr lang="ru-RU" altLang="ru-RU" sz="1800" dirty="0"/>
              <a:t>выявления ситуативной тревожности</a:t>
            </a: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800" dirty="0" smtClean="0"/>
              <a:t>Опросник </a:t>
            </a:r>
            <a:r>
              <a:rPr lang="ru-RU" altLang="ru-RU" sz="1800" dirty="0" err="1"/>
              <a:t>Басса-Дарка</a:t>
            </a:r>
            <a:r>
              <a:rPr lang="ru-RU" altLang="ru-RU" sz="1800" dirty="0"/>
              <a:t> (выявление уровня агрессии)</a:t>
            </a: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ru-RU" altLang="ru-RU" sz="1800" dirty="0" smtClean="0"/>
              <a:t>Методика </a:t>
            </a:r>
            <a:r>
              <a:rPr lang="ru-RU" altLang="ru-RU" sz="1800" dirty="0" err="1"/>
              <a:t>М.Орла</a:t>
            </a:r>
            <a:r>
              <a:rPr lang="ru-RU" altLang="ru-RU" sz="1800" dirty="0"/>
              <a:t> по выявлению отклоняющегося поведения</a:t>
            </a:r>
            <a:endParaRPr lang="ru-RU" altLang="ru-RU" sz="1800" dirty="0" smtClean="0"/>
          </a:p>
        </p:txBody>
      </p:sp>
      <p:pic>
        <p:nvPicPr>
          <p:cNvPr id="8196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4125" y="1989138"/>
            <a:ext cx="2787650" cy="2087562"/>
          </a:xfrm>
          <a:noFill/>
          <a:ln>
            <a:miter lim="800000"/>
            <a:headEnd/>
            <a:tailEnd/>
          </a:ln>
        </p:spPr>
      </p:pic>
      <p:pic>
        <p:nvPicPr>
          <p:cNvPr id="8197" name="Picture 6" descr="C:\Users\Natali\Desktop\Новая папка\20180523_1109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3068638"/>
            <a:ext cx="2117725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7" descr="C:\Users\Natali\Desktop\Новая папка\20180529_0927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4379913"/>
            <a:ext cx="3222625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395288"/>
            <a:ext cx="8229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z="3600" smtClean="0"/>
              <a:t>Промежуточная диагностика – коррекция методов работы с семьей</a:t>
            </a:r>
          </a:p>
        </p:txBody>
      </p:sp>
      <p:pic>
        <p:nvPicPr>
          <p:cNvPr id="9219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1350" y="115888"/>
            <a:ext cx="847725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бъект 3"/>
          <p:cNvSpPr txBox="1">
            <a:spLocks/>
          </p:cNvSpPr>
          <p:nvPr/>
        </p:nvSpPr>
        <p:spPr>
          <a:xfrm>
            <a:off x="3465513" y="1773238"/>
            <a:ext cx="5545137" cy="411638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ru-RU" kern="0" dirty="0" smtClean="0"/>
              <a:t>     Использование методик: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sz="2000" kern="0" dirty="0" smtClean="0"/>
              <a:t>психологическое формализованное наблюдение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sz="2000" kern="0" dirty="0" smtClean="0"/>
              <a:t>психодиагностическая беседа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sz="2000" kern="0" dirty="0" smtClean="0"/>
              <a:t>психологический рисунок-тест «Моя семья» 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sz="2000" kern="0" dirty="0" smtClean="0"/>
              <a:t>Опросник САН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sz="2000" kern="0" dirty="0" smtClean="0"/>
              <a:t>методика  Рене Жиля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ru-RU" sz="2000" kern="0" dirty="0" smtClean="0"/>
              <a:t>шкала социально-ситуационной тревоги </a:t>
            </a:r>
            <a:r>
              <a:rPr lang="ru-RU" sz="2000" kern="0" dirty="0" err="1" smtClean="0"/>
              <a:t>Кондаша</a:t>
            </a:r>
            <a:endParaRPr lang="ru-RU" sz="2000" kern="0" dirty="0" smtClean="0"/>
          </a:p>
          <a:p>
            <a:pPr>
              <a:defRPr/>
            </a:pPr>
            <a:endParaRPr lang="ru-RU" kern="0" dirty="0"/>
          </a:p>
        </p:txBody>
      </p:sp>
      <p:pic>
        <p:nvPicPr>
          <p:cNvPr id="9221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4948" b="-2"/>
          <a:stretch>
            <a:fillRect/>
          </a:stretch>
        </p:blipFill>
        <p:spPr bwMode="auto">
          <a:xfrm>
            <a:off x="7750175" y="3573463"/>
            <a:ext cx="130651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Рисунок 5" descr="https://pp.userapi.com/c852228/v852228242/e84f9/iez8huikwL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300" y="3705225"/>
            <a:ext cx="26812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Объект 4" descr="https://pp.userapi.com/c852228/v852228242/e8517/hglZee3G7pU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8113" y="1774825"/>
            <a:ext cx="323532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Прямоугольник 7"/>
          <p:cNvSpPr>
            <a:spLocks noChangeArrowheads="1"/>
          </p:cNvSpPr>
          <p:nvPr/>
        </p:nvSpPr>
        <p:spPr bwMode="auto">
          <a:xfrm>
            <a:off x="749300" y="6045200"/>
            <a:ext cx="75898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Благодаря участию в Проекте на конец мая 2019 года из 43 семей  успешно преодолели кризисную ситуацию 36 семей.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Итоговая диагностика</a:t>
            </a:r>
          </a:p>
        </p:txBody>
      </p:sp>
      <p:sp>
        <p:nvSpPr>
          <p:cNvPr id="10243" name="Прямоугольник 1"/>
          <p:cNvSpPr>
            <a:spLocks noChangeArrowheads="1"/>
          </p:cNvSpPr>
          <p:nvPr/>
        </p:nvSpPr>
        <p:spPr bwMode="auto">
          <a:xfrm>
            <a:off x="468313" y="969963"/>
            <a:ext cx="8207375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ru-RU" altLang="ru-RU" sz="1600">
                <a:solidFill>
                  <a:srgbClr val="FF0000"/>
                </a:solidFill>
              </a:rPr>
              <a:t>34ребенка из 15 семей</a:t>
            </a:r>
            <a:r>
              <a:rPr lang="ru-RU" altLang="ru-RU" sz="1600"/>
              <a:t>, находящихся ранее в социально опасном положении, вызванном: угрозой лишения родительских прав; угрозой жестокого обращения с ребенком; временным ограничением родителей в родительских правах  - проживают в своих семьях, получили психологическую  и социальную помощь</a:t>
            </a:r>
          </a:p>
          <a:p>
            <a:pPr algn="just" eaLnBrk="1" hangingPunct="1"/>
            <a:r>
              <a:rPr lang="ru-RU" altLang="ru-RU" sz="1600">
                <a:solidFill>
                  <a:srgbClr val="FF0000"/>
                </a:solidFill>
              </a:rPr>
              <a:t>12 семей, воспитывающих 34 ребенка</a:t>
            </a:r>
            <a:r>
              <a:rPr lang="ru-RU" altLang="ru-RU" sz="1600"/>
              <a:t>, получили психолого-педагогическую, социальную и медицинскую помощь, направленную на  устранение риска нарушения прав своих детей на достойное содержание, обучение и полноценное развитие</a:t>
            </a:r>
          </a:p>
          <a:p>
            <a:pPr algn="just" eaLnBrk="1" hangingPunct="1"/>
            <a:r>
              <a:rPr lang="ru-RU" altLang="ru-RU" sz="1600">
                <a:solidFill>
                  <a:srgbClr val="FF0000"/>
                </a:solidFill>
              </a:rPr>
              <a:t>57детей из 22семей</a:t>
            </a:r>
            <a:r>
              <a:rPr lang="ru-RU" altLang="ru-RU" sz="1600"/>
              <a:t>, находящихся в трудной жизненной ситуации, обусловленной: низким уровнем доходов; сложностями адаптации после переезда на новое место жительства; наличием обстоятельств, вызывающих риск оставления ребенка без попечения родителем или иным законным представителем 3 раза получили гуманитарную  - продуктовую помощь, помощь в определении образовательного маршрута, консультативную психологическую помощь </a:t>
            </a:r>
          </a:p>
          <a:p>
            <a:pPr algn="just" eaLnBrk="1" hangingPunct="1"/>
            <a:r>
              <a:rPr lang="ru-RU" altLang="ru-RU" sz="1600">
                <a:solidFill>
                  <a:srgbClr val="FF0000"/>
                </a:solidFill>
              </a:rPr>
              <a:t>29 детей из 11 семей </a:t>
            </a:r>
            <a:r>
              <a:rPr lang="ru-RU" altLang="ru-RU" sz="1600"/>
              <a:t>получили помощь специалистов социальной защиты, психологов, врача нарколога инспектора ПДН ОМВД России по Островскому району по восстановлению детско-родительских отношений и восстановлению их прав, вызванных внутрисемейным конфликтом, разводом родителей </a:t>
            </a:r>
          </a:p>
          <a:p>
            <a:pPr algn="just" eaLnBrk="1" hangingPunct="1"/>
            <a:r>
              <a:rPr lang="ru-RU" altLang="ru-RU" sz="1600">
                <a:solidFill>
                  <a:srgbClr val="C00000"/>
                </a:solidFill>
              </a:rPr>
              <a:t>36 семей, </a:t>
            </a:r>
            <a:r>
              <a:rPr lang="ru-RU" altLang="ru-RU" sz="1600"/>
              <a:t>находящихся в обстоятельствах, которые они не могли преодолеть самостоятельно, получили социальное сопровождение, у </a:t>
            </a:r>
            <a:r>
              <a:rPr lang="ru-RU" altLang="ru-RU" sz="1600">
                <a:solidFill>
                  <a:srgbClr val="C00000"/>
                </a:solidFill>
              </a:rPr>
              <a:t>70  детей </a:t>
            </a:r>
            <a:r>
              <a:rPr lang="ru-RU" altLang="ru-RU" sz="1600"/>
              <a:t>проведена коррекция поведения; дети данной целевой группы повысили уровень правовой грамотности</a:t>
            </a:r>
          </a:p>
        </p:txBody>
      </p:sp>
    </p:spTree>
  </p:cSld>
  <p:clrMapOvr>
    <a:masterClrMapping/>
  </p:clrMapOvr>
  <p:transition advClick="0" advTm="6000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конкурс Моя семья</Template>
  <TotalTime>1125</TotalTime>
  <Words>2989</Words>
  <Application>Microsoft Office PowerPoint</Application>
  <PresentationFormat>Экран (4:3)</PresentationFormat>
  <Paragraphs>335</Paragraphs>
  <Slides>69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5" baseType="lpstr">
      <vt:lpstr>Arial</vt:lpstr>
      <vt:lpstr>Calibri</vt:lpstr>
      <vt:lpstr>Times New Roman</vt:lpstr>
      <vt:lpstr>Wingdings</vt:lpstr>
      <vt:lpstr>Symbol</vt:lpstr>
      <vt:lpstr>Modèle par défaut</vt:lpstr>
      <vt:lpstr>Инновационный  социальный проект «Право на детство»</vt:lpstr>
      <vt:lpstr>Задачи проекта</vt:lpstr>
      <vt:lpstr>Целевые группы </vt:lpstr>
      <vt:lpstr>Основные мероприятия проекта</vt:lpstr>
      <vt:lpstr>Комплексная социальная,  психолого-медико-педагогическая диагностика</vt:lpstr>
      <vt:lpstr>Слайд 6</vt:lpstr>
      <vt:lpstr>Комплексная социальная,  психолого-медико-педагогическая диагностика</vt:lpstr>
      <vt:lpstr>Промежуточная диагностика – коррекция методов работы с семьей</vt:lpstr>
      <vt:lpstr>Итоговая диагностика</vt:lpstr>
      <vt:lpstr>Слайд 10</vt:lpstr>
      <vt:lpstr>Слайд 11</vt:lpstr>
      <vt:lpstr>Использование технологии института наставничества в целях профилактики социального неблагополучия </vt:lpstr>
      <vt:lpstr>Институт наставничества</vt:lpstr>
      <vt:lpstr>Институт наставничества</vt:lpstr>
      <vt:lpstr>Слайд 15</vt:lpstr>
      <vt:lpstr>Обучающие семинары для наставников – супервизия наставников</vt:lpstr>
      <vt:lpstr>Мероприятия для групп  «наставник – родитель - ребенок»</vt:lpstr>
      <vt:lpstr>Мероприятия для групп  «наставник – родитель - ребенок»</vt:lpstr>
      <vt:lpstr>Мероприятия для групп  «наставник – родитель - ребенок»</vt:lpstr>
      <vt:lpstr>Дневник наставника</vt:lpstr>
      <vt:lpstr>Слайд 21</vt:lpstr>
      <vt:lpstr>Слайд 22</vt:lpstr>
      <vt:lpstr>Слайд 23</vt:lpstr>
      <vt:lpstr>Родительская школа</vt:lpstr>
      <vt:lpstr>Родительская школа</vt:lpstr>
      <vt:lpstr>Родительская школа</vt:lpstr>
      <vt:lpstr>Родительская школа</vt:lpstr>
      <vt:lpstr>Родительская школа</vt:lpstr>
      <vt:lpstr>Психологическая площадка</vt:lpstr>
      <vt:lpstr>Интенсивная семейная терапия</vt:lpstr>
      <vt:lpstr>Семейное окружение </vt:lpstr>
      <vt:lpstr>Слайд 32</vt:lpstr>
      <vt:lpstr>Муниципальная междисциплинарная  служба раннего выявления и сопровождения  семей группы риска</vt:lpstr>
      <vt:lpstr>Служба раннего выявления и сопровождения семей группы риска</vt:lpstr>
      <vt:lpstr>Служба раннего выявления и сопровождения семей группы риска</vt:lpstr>
      <vt:lpstr>Муниципальная междисциплинарная  служба раннего выявления и сопровождения  семей группы риска</vt:lpstr>
      <vt:lpstr>Индивидуальная работа со случаем</vt:lpstr>
      <vt:lpstr>Психолого-медико-педагогическая комиссия</vt:lpstr>
      <vt:lpstr>Психолого-медико-педагогическая комиссия</vt:lpstr>
      <vt:lpstr>Специальный социально-реабилитационный лагерь </vt:lpstr>
      <vt:lpstr>Слайд 41</vt:lpstr>
      <vt:lpstr>1 смена</vt:lpstr>
      <vt:lpstr>3 смена</vt:lpstr>
      <vt:lpstr>5 смена</vt:lpstr>
      <vt:lpstr>Слайд 45</vt:lpstr>
      <vt:lpstr>1 смена</vt:lpstr>
      <vt:lpstr>3 смена</vt:lpstr>
      <vt:lpstr>5 смена</vt:lpstr>
      <vt:lpstr>Режим дня</vt:lpstr>
      <vt:lpstr>Бытовые условия лагеря –  чистота, уют, комфорт</vt:lpstr>
      <vt:lpstr>Психологические тренинги – восстановление психологического равновесия подростка</vt:lpstr>
      <vt:lpstr>Спортивно-оздоровительные мероприятия</vt:lpstr>
      <vt:lpstr>Игра - путь  к адаптации ребенка в коллективе</vt:lpstr>
      <vt:lpstr>Развивающие игры на природе</vt:lpstr>
      <vt:lpstr>Гарденотерапия – приобщение к труду, адаптация детей  через приобщение к живой природе</vt:lpstr>
      <vt:lpstr>Гарденотерапия </vt:lpstr>
      <vt:lpstr>Зоотерапия – восстановление нарушений физического и личностного характера ребенка  путем общения с животным </vt:lpstr>
      <vt:lpstr>Зоотерапия </vt:lpstr>
      <vt:lpstr>Музыкотерапия, костры дружбы  -психологическая разгрузка обучение культуре общения</vt:lpstr>
      <vt:lpstr>Мастер-класс «Юнкоры» – обучение основам журналистики</vt:lpstr>
      <vt:lpstr>Мастер-класс «Очумелые ручки» – восстановление детско-родительских отношений в процессе совместной деятельности</vt:lpstr>
      <vt:lpstr>Приобщение к культурным ценностям – организация семейного досуга</vt:lpstr>
      <vt:lpstr>Программы «Выходного дня»</vt:lpstr>
      <vt:lpstr>Массовые мероприятия</vt:lpstr>
      <vt:lpstr>Общественно-значимые мероприятия </vt:lpstr>
      <vt:lpstr>Экскурсии и прогулки</vt:lpstr>
      <vt:lpstr>Экскурсии и прогулки</vt:lpstr>
      <vt:lpstr>Социальные партнеры</vt:lpstr>
      <vt:lpstr>Муниципальное образование «Островский район» Псковской области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социальный проект «Право на детство»</dc:title>
  <dc:creator>Дом</dc:creator>
  <cp:lastModifiedBy>Кириллова Нина Николоаевна</cp:lastModifiedBy>
  <cp:revision>87</cp:revision>
  <dcterms:created xsi:type="dcterms:W3CDTF">2018-08-13T16:48:14Z</dcterms:created>
  <dcterms:modified xsi:type="dcterms:W3CDTF">2019-10-07T06:12:47Z</dcterms:modified>
</cp:coreProperties>
</file>