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6" r:id="rId3"/>
    <p:sldId id="267" r:id="rId4"/>
    <p:sldId id="257" r:id="rId5"/>
    <p:sldId id="259" r:id="rId6"/>
    <p:sldId id="268" r:id="rId7"/>
    <p:sldId id="260" r:id="rId8"/>
    <p:sldId id="264" r:id="rId9"/>
    <p:sldId id="265" r:id="rId10"/>
    <p:sldId id="275" r:id="rId11"/>
    <p:sldId id="274" r:id="rId12"/>
    <p:sldId id="269" r:id="rId13"/>
    <p:sldId id="270" r:id="rId14"/>
    <p:sldId id="271" r:id="rId15"/>
    <p:sldId id="272" r:id="rId16"/>
    <p:sldId id="277" r:id="rId17"/>
    <p:sldId id="278" r:id="rId18"/>
    <p:sldId id="279" r:id="rId19"/>
    <p:sldId id="28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10" autoAdjust="0"/>
  </p:normalViewPr>
  <p:slideViewPr>
    <p:cSldViewPr>
      <p:cViewPr>
        <p:scale>
          <a:sx n="50" d="100"/>
          <a:sy n="50" d="100"/>
        </p:scale>
        <p:origin x="-3384" y="-13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B0455F-45FB-4DA4-87C8-C1A7AD534603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CE2DD6-30B4-4D00-8804-66B09A3563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B0455F-45FB-4DA4-87C8-C1A7AD534603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CE2DD6-30B4-4D00-8804-66B09A3563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B0455F-45FB-4DA4-87C8-C1A7AD534603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CE2DD6-30B4-4D00-8804-66B09A3563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B0455F-45FB-4DA4-87C8-C1A7AD534603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CE2DD6-30B4-4D00-8804-66B09A3563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B0455F-45FB-4DA4-87C8-C1A7AD534603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CE2DD6-30B4-4D00-8804-66B09A3563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B0455F-45FB-4DA4-87C8-C1A7AD534603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CE2DD6-30B4-4D00-8804-66B09A3563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B0455F-45FB-4DA4-87C8-C1A7AD534603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CE2DD6-30B4-4D00-8804-66B09A3563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B0455F-45FB-4DA4-87C8-C1A7AD534603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CE2DD6-30B4-4D00-8804-66B09A3563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B0455F-45FB-4DA4-87C8-C1A7AD534603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CE2DD6-30B4-4D00-8804-66B09A3563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B0455F-45FB-4DA4-87C8-C1A7AD534603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CE2DD6-30B4-4D00-8804-66B09A3563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FDB0455F-45FB-4DA4-87C8-C1A7AD534603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12CE2DD6-30B4-4D00-8804-66B09A3563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DB0455F-45FB-4DA4-87C8-C1A7AD534603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12CE2DD6-30B4-4D00-8804-66B09A3563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Психофизиологические аспекты рискованного поведения подростков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mtClean="0"/>
              <a:t>Дворецкая Т.В.</a:t>
            </a:r>
          </a:p>
          <a:p>
            <a:r>
              <a:rPr lang="ru-RU" smtClean="0"/>
              <a:t>МБУ «Центр ППМСП»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Каждый факт рискованного поведения требует персонального сопровождения подростка, включающего индивидуальную программу, комплекс специально подобранных методов, форм, средств педагогической и социально-психологической деятельности.</a:t>
            </a:r>
            <a:endParaRPr lang="ru-RU" sz="2000" dirty="0"/>
          </a:p>
        </p:txBody>
      </p:sp>
      <p:pic>
        <p:nvPicPr>
          <p:cNvPr id="4" name="Содержимое 3" descr="http://adolesmed.szgmu.ru/i/msg_icon_page/37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14400" y="2664005"/>
            <a:ext cx="7772400" cy="2812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adolesmed.szgmu.ru/i/msg_icon_page/4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714356"/>
            <a:ext cx="789622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14348" y="3643314"/>
            <a:ext cx="78581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«Профилактика неконструктивного рискованного поведения и интеграция современных подростков в общество осуществляется на основе восстановления непрерывности в их взаимоотношениях с миром и людьми. Происходит формирование у современных подростков адекватных представлений о себе и целостного самоощущения через восстановление физиологической, исторической и эмоциональной непрерывностей, а также формирование чувства принадлежности к определенной социальной группе и ответственности за выполняемую социальную роль через восстановление функциональной и социально-межличностной непрерывностей»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Смысложизненноориентационная</a:t>
            </a:r>
            <a:r>
              <a:rPr lang="ru-RU" dirty="0" smtClean="0"/>
              <a:t> воспитательная концепция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Включает специальные учебно-воспитательные, социально-психологические воздействия, благодаря которым подросток с течением времени может перейти на уровень самовоспитания и самообучения, будет осознанно относиться к формированию гуманистических </a:t>
            </a:r>
            <a:r>
              <a:rPr lang="ru-RU" dirty="0" err="1" smtClean="0"/>
              <a:t>смысложизненных</a:t>
            </a:r>
            <a:r>
              <a:rPr lang="ru-RU" dirty="0" smtClean="0"/>
              <a:t> ориентаций (с учетом возрастных особенностей и возможностей).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2800">
                <a:solidFill>
                  <a:srgbClr val="FFFF00"/>
                </a:solidFill>
              </a:rPr>
              <a:t>Психопрофилактическая работа с подростками осуществляется через реализацию программ:</a:t>
            </a:r>
            <a:endParaRPr lang="ru-RU" sz="280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ru-RU" sz="1800"/>
              <a:t>Формирования навыков противостояния негативному влиянию среды (Программы по профилактике потребления ПАВ, ВИЧ и пр.)</a:t>
            </a:r>
          </a:p>
          <a:p>
            <a:r>
              <a:rPr lang="ru-RU" sz="1800"/>
              <a:t>Развития коммуникативной компетентности и формирования навыков конструктивного общения</a:t>
            </a:r>
          </a:p>
          <a:p>
            <a:r>
              <a:rPr lang="ru-RU" sz="1800"/>
              <a:t>Формирования навыков разрешения конфликтных ситуаций</a:t>
            </a:r>
          </a:p>
          <a:p>
            <a:r>
              <a:rPr lang="ru-RU" sz="1800"/>
              <a:t>Развития саморегуляции и обучения способам снятия эмоционального напряжения</a:t>
            </a:r>
          </a:p>
          <a:p>
            <a:r>
              <a:rPr lang="ru-RU" sz="1800"/>
              <a:t>Формирования навыков разрешения трудных жизненных ситуаций</a:t>
            </a:r>
          </a:p>
          <a:p>
            <a:r>
              <a:rPr lang="ru-RU" sz="1800"/>
              <a:t>Развития личностной пластичности</a:t>
            </a:r>
          </a:p>
          <a:p>
            <a:r>
              <a:rPr lang="ru-RU" sz="1800"/>
              <a:t>Формирования самооценки и позитивной Я-концепции</a:t>
            </a:r>
          </a:p>
          <a:p>
            <a:r>
              <a:rPr lang="ru-RU" sz="1800"/>
              <a:t>Формирования навыков планирования будущего </a:t>
            </a:r>
          </a:p>
          <a:p>
            <a:pPr>
              <a:buFont typeface="Wingdings" pitchFamily="2" charset="2"/>
              <a:buNone/>
            </a:pPr>
            <a:r>
              <a:rPr lang="ru-RU" sz="1800" i="1">
                <a:solidFill>
                  <a:srgbClr val="FFFF00"/>
                </a:solidFill>
              </a:rPr>
              <a:t>Цель: Укрепление личностных ресурсов подростков, расширение поведенческого репертуара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2800">
                <a:solidFill>
                  <a:srgbClr val="FFFF00"/>
                </a:solidFill>
              </a:rPr>
              <a:t>Психопрофилактическая работа </a:t>
            </a:r>
            <a:br>
              <a:rPr lang="ru-RU" sz="2800">
                <a:solidFill>
                  <a:srgbClr val="FFFF00"/>
                </a:solidFill>
              </a:rPr>
            </a:br>
            <a:r>
              <a:rPr lang="ru-RU" sz="2800">
                <a:solidFill>
                  <a:srgbClr val="FFFF00"/>
                </a:solidFill>
              </a:rPr>
              <a:t>с педагогами и родителями </a:t>
            </a:r>
            <a:endParaRPr lang="ru-RU" sz="280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ru-RU" sz="1800"/>
              <a:t>Информирование об особенностях подросткового и юношеского возраста</a:t>
            </a:r>
          </a:p>
          <a:p>
            <a:r>
              <a:rPr lang="ru-RU" sz="1800"/>
              <a:t>Развитие коммуникативной компетентности и формирование навыков конструктивного общения с подростком (и родителями для педагогов)</a:t>
            </a:r>
          </a:p>
          <a:p>
            <a:r>
              <a:rPr lang="ru-RU" sz="1800"/>
              <a:t>Обучение способам ненасильственного взаимодействия</a:t>
            </a:r>
          </a:p>
          <a:p>
            <a:r>
              <a:rPr lang="ru-RU" sz="1800"/>
              <a:t>Формирования навыков разрешения конфликтных ситуаций</a:t>
            </a:r>
          </a:p>
          <a:p>
            <a:r>
              <a:rPr lang="ru-RU" sz="1800"/>
              <a:t>Развитие эмпатии и рефлексии у педагогов</a:t>
            </a:r>
          </a:p>
          <a:p>
            <a:r>
              <a:rPr lang="ru-RU" sz="1800"/>
              <a:t>Развитие саморегуляции и обучение способам снятия эмоционального напряжения</a:t>
            </a:r>
          </a:p>
          <a:p>
            <a:r>
              <a:rPr lang="ru-RU" sz="1800"/>
              <a:t>Развития личностной пластичности</a:t>
            </a:r>
          </a:p>
          <a:p>
            <a:pPr>
              <a:buFont typeface="Wingdings" pitchFamily="2" charset="2"/>
              <a:buNone/>
            </a:pPr>
            <a:r>
              <a:rPr lang="ru-RU" sz="1800" i="1">
                <a:solidFill>
                  <a:srgbClr val="FFFF00"/>
                </a:solidFill>
              </a:rPr>
              <a:t>Цель работы с педагогами и родителями: организация безопасной и поддерживающей образовательной и семейной среды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  <p:pic>
        <p:nvPicPr>
          <p:cNvPr id="39940" name="Picture 4" descr="img_501fa8ad8213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857232"/>
            <a:ext cx="7034914" cy="52768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800" dirty="0" smtClean="0">
                <a:solidFill>
                  <a:srgbClr val="FFFF00"/>
                </a:solidFill>
              </a:rPr>
              <a:t>Наиболее распространенные правонарушения современных подростков</a:t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400" i="1" dirty="0" smtClean="0">
                <a:solidFill>
                  <a:schemeClr val="tx1"/>
                </a:solidFill>
              </a:rPr>
              <a:t>Групповая работа</a:t>
            </a:r>
            <a:endParaRPr lang="ru-RU" sz="2400" i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sz="2400" dirty="0" smtClean="0"/>
              <a:t> Мотивы противоправного поведения подростков</a:t>
            </a:r>
          </a:p>
          <a:p>
            <a:pPr>
              <a:defRPr/>
            </a:pPr>
            <a:r>
              <a:rPr lang="ru-RU" sz="2400" dirty="0" smtClean="0"/>
              <a:t>Задачи, которые должны выполнить задействованные участники профилактической работы</a:t>
            </a:r>
          </a:p>
          <a:p>
            <a:pPr>
              <a:buFont typeface="Wingdings" pitchFamily="2" charset="2"/>
              <a:buNone/>
              <a:defRPr/>
            </a:pPr>
            <a:endParaRPr lang="ru-RU" dirty="0" smtClean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313" y="3763963"/>
            <a:ext cx="5000625" cy="262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ru-RU" sz="2800" dirty="0" smtClean="0">
                <a:solidFill>
                  <a:srgbClr val="FFFF00"/>
                </a:solidFill>
              </a:rPr>
              <a:t>Случай №1</a:t>
            </a:r>
            <a:r>
              <a:rPr lang="ru-RU" sz="3200" dirty="0" smtClean="0">
                <a:solidFill>
                  <a:srgbClr val="FFFF00"/>
                </a:solidFill>
              </a:rPr>
              <a:t/>
            </a:r>
            <a:br>
              <a:rPr lang="ru-RU" sz="3200" dirty="0" smtClean="0">
                <a:solidFill>
                  <a:srgbClr val="FFFF00"/>
                </a:solidFill>
              </a:rPr>
            </a:b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sz="2400" dirty="0" smtClean="0"/>
              <a:t> </a:t>
            </a:r>
          </a:p>
          <a:p>
            <a:pPr>
              <a:buFont typeface="Wingdings" pitchFamily="2" charset="2"/>
              <a:buNone/>
              <a:defRPr/>
            </a:pPr>
            <a:endParaRPr lang="ru-RU" sz="2400" dirty="0" smtClean="0"/>
          </a:p>
          <a:p>
            <a:pPr>
              <a:buFont typeface="Wingdings" pitchFamily="2" charset="2"/>
              <a:buNone/>
              <a:defRPr/>
            </a:pPr>
            <a:endParaRPr lang="ru-RU" sz="24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400" dirty="0" smtClean="0"/>
              <a:t>Сергей, 12 лет.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400" dirty="0" smtClean="0"/>
              <a:t>Плохо одетый, щуплый, болезненный на вид.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400" dirty="0" smtClean="0"/>
              <a:t>Живет в малообеспеченной, неблагополучной семье. Родители употребляют алкоголь, перебиваются случайными заработками. Есть младшие брат и сестра. С родственниками семья не общается.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400" dirty="0" smtClean="0"/>
              <a:t>Сергей в одиночку украл из магазина колбасу и печенье.</a:t>
            </a:r>
          </a:p>
        </p:txBody>
      </p:sp>
      <p:pic>
        <p:nvPicPr>
          <p:cNvPr id="8196" name="Picture 6" descr="391d45802a606be64095bd7b66c67316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357188"/>
            <a:ext cx="3638550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ru-RU" sz="3200" dirty="0" smtClean="0">
                <a:solidFill>
                  <a:srgbClr val="FFFF00"/>
                </a:solidFill>
              </a:rPr>
              <a:t/>
            </a:r>
            <a:br>
              <a:rPr lang="ru-RU" sz="32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Случай №2</a:t>
            </a:r>
            <a:r>
              <a:rPr lang="ru-RU" sz="3200" dirty="0" smtClean="0">
                <a:solidFill>
                  <a:srgbClr val="FFFF00"/>
                </a:solidFill>
              </a:rPr>
              <a:t/>
            </a:r>
            <a:br>
              <a:rPr lang="ru-RU" sz="3200" dirty="0" smtClean="0">
                <a:solidFill>
                  <a:srgbClr val="FFFF00"/>
                </a:solidFill>
              </a:rPr>
            </a:b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2214563"/>
            <a:ext cx="8258175" cy="3929062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  <a:defRPr/>
            </a:pPr>
            <a:r>
              <a:rPr lang="ru-RU" sz="2400" dirty="0" smtClean="0"/>
              <a:t> Тимофей, 13 лет.</a:t>
            </a:r>
          </a:p>
          <a:p>
            <a:pPr>
              <a:buFont typeface="Wingdings" pitchFamily="2" charset="2"/>
              <a:buNone/>
              <a:defRPr/>
            </a:pPr>
            <a:endParaRPr lang="ru-RU" sz="24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400" dirty="0" smtClean="0"/>
              <a:t>Худой, пугливый, тревожный на вид.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400" dirty="0" smtClean="0"/>
              <a:t>Воспитывается матерью, которая много работает и бабушкой.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400" dirty="0" smtClean="0"/>
              <a:t>В классе подросток долгое время подвергался насмешкам и издевкам, но не мог дать отпор.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400" dirty="0" smtClean="0"/>
              <a:t>Украл из магазина энергетический напиток и жвачку. Кражу совершал один, но компания подростков поджидала за углом магазина.</a:t>
            </a:r>
          </a:p>
        </p:txBody>
      </p:sp>
      <p:pic>
        <p:nvPicPr>
          <p:cNvPr id="9220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285750"/>
            <a:ext cx="4000500" cy="265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ru-RU" sz="2800" dirty="0" smtClean="0">
                <a:solidFill>
                  <a:srgbClr val="FFFF00"/>
                </a:solidFill>
              </a:rPr>
              <a:t>Случай №3</a:t>
            </a:r>
            <a:r>
              <a:rPr lang="ru-RU" sz="3200" dirty="0" smtClean="0">
                <a:solidFill>
                  <a:srgbClr val="FFFF00"/>
                </a:solidFill>
              </a:rPr>
              <a:t/>
            </a:r>
            <a:br>
              <a:rPr lang="ru-RU" sz="3200" dirty="0" smtClean="0">
                <a:solidFill>
                  <a:srgbClr val="FFFF00"/>
                </a:solidFill>
              </a:rPr>
            </a:b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1600200"/>
            <a:ext cx="8258175" cy="4543425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None/>
              <a:defRPr/>
            </a:pPr>
            <a:endParaRPr lang="ru-RU" sz="2400" dirty="0" smtClean="0"/>
          </a:p>
          <a:p>
            <a:pPr>
              <a:buFont typeface="Wingdings" pitchFamily="2" charset="2"/>
              <a:buNone/>
              <a:defRPr/>
            </a:pPr>
            <a:endParaRPr lang="ru-RU" sz="24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400" dirty="0" smtClean="0"/>
              <a:t> Валерия, 15 лет.</a:t>
            </a:r>
          </a:p>
          <a:p>
            <a:pPr>
              <a:buFont typeface="Wingdings" pitchFamily="2" charset="2"/>
              <a:buNone/>
              <a:defRPr/>
            </a:pPr>
            <a:endParaRPr lang="ru-RU" sz="24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400" dirty="0" smtClean="0"/>
              <a:t>Хорошо одетая, уверенная в себе девушка из благополучной семьи. Хорошо учится, имеет много друзей.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400" dirty="0" smtClean="0"/>
              <a:t>Украла из магазина туалетную воду. Кражу совершила одна, но знакомые подростки находились в соседних отделах магазина, наблюдали за происходящим и снимали на телефоны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</a:t>
            </a:r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0" y="428625"/>
            <a:ext cx="4621213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Рискованное поведение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риск – возможная опасность, вероятность наступления неблагоприятного события в обозримом будущем </a:t>
            </a:r>
          </a:p>
          <a:p>
            <a:pPr>
              <a:buNone/>
            </a:pPr>
            <a:r>
              <a:rPr lang="ru-RU" dirty="0" smtClean="0"/>
              <a:t>– это непрогнозируемая или слабо прогнозируемая по результатам активность субъекта 12–15 лет,  обусловленная его возрастными особенностями: зарождением чувства взрослости, ростом самосознания, ориентацией на сверстников, переосмыслением ценностей, предварительным профессиональным самоопределением и проч. (Л.И. </a:t>
            </a:r>
            <a:r>
              <a:rPr lang="ru-RU" dirty="0" err="1" smtClean="0"/>
              <a:t>Божович</a:t>
            </a:r>
            <a:r>
              <a:rPr lang="ru-RU" dirty="0" smtClean="0"/>
              <a:t>, Д.Б. </a:t>
            </a:r>
            <a:r>
              <a:rPr lang="ru-RU" dirty="0" err="1" smtClean="0"/>
              <a:t>Эльконин</a:t>
            </a:r>
            <a:r>
              <a:rPr lang="ru-RU" dirty="0" smtClean="0"/>
              <a:t>).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adolesmed.szgmu.ru/upload/images/%D0%B8%D0%BD%D1%84%D0%BE%D0%B3%D1%80%D0%B0%D1%84%D0%B8%D0%BA%D0%B8/b1x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0"/>
            <a:ext cx="553556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 smtClean="0"/>
              <a:t>Рискованное поведение - «неотъемлемый атрибут жизни человека», сопровождающий процессы движения к цели, самореализации и проч., однако именно в подростковом возрасте оно приводит к возникновению непредсказуемой угрозы для здоровья и жизни человека, является недостаточно адаптированным, недостаточно прогнозируемым (П.В. Дик) </a:t>
            </a:r>
            <a:endParaRPr lang="ru-RU" sz="1800" dirty="0"/>
          </a:p>
        </p:txBody>
      </p:sp>
      <p:pic>
        <p:nvPicPr>
          <p:cNvPr id="4" name="Содержимое 3" descr="http://adolesmed.szgmu.ru/i/msg_icon_page/42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14400" y="2664005"/>
            <a:ext cx="7772400" cy="2812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/>
              <a:t>Психофизиологические особенности развития мозга подростков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Незрелость нейронной сети, отвечающей за процесс оценки и анализа ситуации - трудность или даже невозможность принятия взвешенных, разумных решений </a:t>
            </a:r>
          </a:p>
          <a:p>
            <a:r>
              <a:rPr lang="ru-RU" dirty="0" smtClean="0"/>
              <a:t>Эмоциональная чувствительность мозга - эмоциональное реагирование мозга подростка на раздражители существенно выше, чем у детей  и взрослых</a:t>
            </a:r>
          </a:p>
          <a:p>
            <a:r>
              <a:rPr lang="ru-RU" dirty="0" smtClean="0"/>
              <a:t>Влияние на мозг половых гормонов - уровень тестостерона определяет степень решимости, лидерства, активности и агрессивности </a:t>
            </a:r>
          </a:p>
          <a:p>
            <a:r>
              <a:rPr lang="ru-RU" dirty="0" smtClean="0"/>
              <a:t>Зоны мозга, участвующие в социальных оценках, сильно связаны с зонами мозга, которые преобразуют мотивацию в действие - подростки чаще рискуют в присутствии друзей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/>
              <a:t>Психофизиологические особенности развития мозга подростков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dirty="0" smtClean="0"/>
              <a:t>Возникают новые клетки и новые связи (синапсы), формируя новые пути – подростки осваивают новые способы действия </a:t>
            </a:r>
          </a:p>
          <a:p>
            <a:r>
              <a:rPr lang="ru-RU" sz="2400" dirty="0" smtClean="0"/>
              <a:t>Объем </a:t>
            </a:r>
            <a:r>
              <a:rPr lang="ru-RU" sz="2400" dirty="0" err="1" smtClean="0"/>
              <a:t>префронтальной</a:t>
            </a:r>
            <a:r>
              <a:rPr lang="ru-RU" sz="2400" dirty="0" smtClean="0"/>
              <a:t> коры мозга </a:t>
            </a:r>
            <a:r>
              <a:rPr lang="ru-RU" sz="1700" dirty="0" smtClean="0"/>
              <a:t>(отвечающей за планирование и контроль желаний</a:t>
            </a:r>
            <a:r>
              <a:rPr lang="ru-RU" sz="2400" dirty="0" smtClean="0"/>
              <a:t>) уменьшается примерно на 1 % в год - серьезно меняется ощущение своего «я», появляется склонность к риску</a:t>
            </a:r>
          </a:p>
          <a:p>
            <a:r>
              <a:rPr lang="ru-RU" sz="2400" dirty="0" smtClean="0"/>
              <a:t>Активность глазнично-лобной коры у подростков </a:t>
            </a:r>
            <a:r>
              <a:rPr lang="ru-RU" sz="1600" dirty="0" smtClean="0"/>
              <a:t>(принятие оперативных решений, внимание и прогнозирование последствия своих действий</a:t>
            </a:r>
            <a:r>
              <a:rPr lang="ru-RU" sz="2400" dirty="0" smtClean="0"/>
              <a:t>) остается такой же, как в детстве. А активность зон мозга, связанных со стремлением к удовольствию развивается как у взрослых - подростки эмоционально сверхчувствительны, но не способны  контролировать свои эмоции как взрослые.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Рискованное поведение подростка – это продукт интенсивного созревания мозга</a:t>
            </a:r>
            <a:endParaRPr lang="ru-RU" sz="3600" dirty="0"/>
          </a:p>
        </p:txBody>
      </p:sp>
      <p:pic>
        <p:nvPicPr>
          <p:cNvPr id="4" name="Содержимое 3" descr="http://adolesmed.szgmu.ru/i/msg_icon_page/35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14400" y="2664005"/>
            <a:ext cx="7772400" cy="2812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>Взгляд подростка на мир определяется последовательностью изменений мозга, которая подчиняется определенному расписанию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adolesmed.szgmu.ru/i/msg_icon_page/41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14400" y="2664005"/>
            <a:ext cx="7772400" cy="2812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искованное поведение подростков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642918"/>
            <a:ext cx="5857916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201</TotalTime>
  <Words>798</Words>
  <Application>Microsoft Office PowerPoint</Application>
  <PresentationFormat>Экран (4:3)</PresentationFormat>
  <Paragraphs>68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Метро</vt:lpstr>
      <vt:lpstr>Психофизиологические аспекты рискованного поведения подростков</vt:lpstr>
      <vt:lpstr>Рискованное поведение</vt:lpstr>
      <vt:lpstr>Слайд 3</vt:lpstr>
      <vt:lpstr>Рискованное поведение - «неотъемлемый атрибут жизни человека», сопровождающий процессы движения к цели, самореализации и проч., однако именно в подростковом возрасте оно приводит к возникновению непредсказуемой угрозы для здоровья и жизни человека, является недостаточно адаптированным, недостаточно прогнозируемым (П.В. Дик) </vt:lpstr>
      <vt:lpstr>Психофизиологические особенности развития мозга подростков </vt:lpstr>
      <vt:lpstr>Психофизиологические особенности развития мозга подростков</vt:lpstr>
      <vt:lpstr>Рискованное поведение подростка – это продукт интенсивного созревания мозга</vt:lpstr>
      <vt:lpstr>Взгляд подростка на мир определяется последовательностью изменений мозга, которая подчиняется определенному расписанию  </vt:lpstr>
      <vt:lpstr>Слайд 9</vt:lpstr>
      <vt:lpstr>Каждый факт рискованного поведения требует персонального сопровождения подростка, включающего индивидуальную программу, комплекс специально подобранных методов, форм, средств педагогической и социально-психологической деятельности.</vt:lpstr>
      <vt:lpstr>Слайд 11</vt:lpstr>
      <vt:lpstr>Смысложизненноориентационная воспитательная концепция </vt:lpstr>
      <vt:lpstr>Психопрофилактическая работа с подростками осуществляется через реализацию программ:</vt:lpstr>
      <vt:lpstr>Психопрофилактическая работа  с педагогами и родителями </vt:lpstr>
      <vt:lpstr> </vt:lpstr>
      <vt:lpstr>Наиболее распространенные правонарушения современных подростков Групповая работа</vt:lpstr>
      <vt:lpstr>Случай №1 </vt:lpstr>
      <vt:lpstr> Случай №2 </vt:lpstr>
      <vt:lpstr>Случай №3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Рискованное поведение подростков</dc:title>
  <dc:creator>Admin</dc:creator>
  <cp:lastModifiedBy>Кириллова Нина Николоаевна</cp:lastModifiedBy>
  <cp:revision>10</cp:revision>
  <dcterms:created xsi:type="dcterms:W3CDTF">2018-09-21T08:37:51Z</dcterms:created>
  <dcterms:modified xsi:type="dcterms:W3CDTF">2019-05-15T11:25:17Z</dcterms:modified>
</cp:coreProperties>
</file>